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sldIdLst>
    <p:sldId id="256" r:id="rId2"/>
    <p:sldId id="326" r:id="rId3"/>
    <p:sldId id="327" r:id="rId4"/>
    <p:sldId id="328" r:id="rId5"/>
    <p:sldId id="329" r:id="rId6"/>
    <p:sldId id="272" r:id="rId7"/>
    <p:sldId id="258" r:id="rId8"/>
    <p:sldId id="262" r:id="rId9"/>
    <p:sldId id="265" r:id="rId10"/>
    <p:sldId id="267" r:id="rId11"/>
    <p:sldId id="271" r:id="rId12"/>
    <p:sldId id="273" r:id="rId13"/>
    <p:sldId id="330" r:id="rId14"/>
    <p:sldId id="476" r:id="rId15"/>
    <p:sldId id="478" r:id="rId16"/>
    <p:sldId id="343" r:id="rId17"/>
    <p:sldId id="384" r:id="rId18"/>
    <p:sldId id="634" r:id="rId19"/>
    <p:sldId id="393" r:id="rId20"/>
    <p:sldId id="334" r:id="rId21"/>
    <p:sldId id="477" r:id="rId22"/>
    <p:sldId id="495" r:id="rId23"/>
    <p:sldId id="497" r:id="rId24"/>
    <p:sldId id="570" r:id="rId25"/>
    <p:sldId id="619" r:id="rId26"/>
    <p:sldId id="309" r:id="rId27"/>
    <p:sldId id="507" r:id="rId28"/>
    <p:sldId id="572" r:id="rId29"/>
    <p:sldId id="620" r:id="rId30"/>
    <p:sldId id="340" r:id="rId31"/>
    <p:sldId id="512" r:id="rId32"/>
    <p:sldId id="595" r:id="rId33"/>
    <p:sldId id="531" r:id="rId34"/>
    <p:sldId id="621" r:id="rId35"/>
    <p:sldId id="597" r:id="rId36"/>
    <p:sldId id="599" r:id="rId37"/>
    <p:sldId id="622" r:id="rId38"/>
    <p:sldId id="606" r:id="rId39"/>
    <p:sldId id="630" r:id="rId40"/>
    <p:sldId id="623" r:id="rId41"/>
    <p:sldId id="604" r:id="rId42"/>
    <p:sldId id="624" r:id="rId43"/>
    <p:sldId id="603" r:id="rId44"/>
    <p:sldId id="625" r:id="rId45"/>
    <p:sldId id="631" r:id="rId46"/>
    <p:sldId id="626" r:id="rId47"/>
    <p:sldId id="613" r:id="rId48"/>
    <p:sldId id="627" r:id="rId49"/>
    <p:sldId id="633" r:id="rId50"/>
    <p:sldId id="629" r:id="rId51"/>
    <p:sldId id="628" r:id="rId5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F40455-88E9-4850-9E9E-BC57C828483A}">
          <p14:sldIdLst>
            <p14:sldId id="256"/>
            <p14:sldId id="326"/>
            <p14:sldId id="327"/>
            <p14:sldId id="328"/>
            <p14:sldId id="329"/>
            <p14:sldId id="272"/>
            <p14:sldId id="258"/>
            <p14:sldId id="262"/>
            <p14:sldId id="265"/>
            <p14:sldId id="267"/>
            <p14:sldId id="271"/>
            <p14:sldId id="273"/>
            <p14:sldId id="330"/>
            <p14:sldId id="476"/>
            <p14:sldId id="478"/>
            <p14:sldId id="343"/>
            <p14:sldId id="384"/>
            <p14:sldId id="634"/>
            <p14:sldId id="393"/>
            <p14:sldId id="334"/>
            <p14:sldId id="477"/>
            <p14:sldId id="495"/>
            <p14:sldId id="497"/>
            <p14:sldId id="570"/>
            <p14:sldId id="619"/>
            <p14:sldId id="309"/>
            <p14:sldId id="507"/>
            <p14:sldId id="572"/>
            <p14:sldId id="620"/>
            <p14:sldId id="340"/>
            <p14:sldId id="512"/>
            <p14:sldId id="595"/>
            <p14:sldId id="531"/>
            <p14:sldId id="621"/>
            <p14:sldId id="597"/>
            <p14:sldId id="599"/>
            <p14:sldId id="622"/>
            <p14:sldId id="606"/>
            <p14:sldId id="630"/>
            <p14:sldId id="623"/>
            <p14:sldId id="604"/>
            <p14:sldId id="624"/>
            <p14:sldId id="603"/>
            <p14:sldId id="625"/>
            <p14:sldId id="631"/>
            <p14:sldId id="626"/>
            <p14:sldId id="613"/>
            <p14:sldId id="627"/>
            <p14:sldId id="633"/>
            <p14:sldId id="629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96" d="100"/>
          <a:sy n="96" d="100"/>
        </p:scale>
        <p:origin x="206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29/03/2022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29/03/2022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4.png"/><Relationship Id="rId7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4.png"/><Relationship Id="rId7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9E24F-75E2-41AB-8E13-C935A9BB4B34}"/>
              </a:ext>
            </a:extLst>
          </p:cNvPr>
          <p:cNvSpPr/>
          <p:nvPr/>
        </p:nvSpPr>
        <p:spPr>
          <a:xfrm>
            <a:off x="4581542" y="128449"/>
            <a:ext cx="3028922" cy="490879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2A2B-0152-4C7B-91B3-F9CE95F778A1}"/>
              </a:ext>
            </a:extLst>
          </p:cNvPr>
          <p:cNvSpPr txBox="1"/>
          <p:nvPr/>
        </p:nvSpPr>
        <p:spPr>
          <a:xfrm>
            <a:off x="99646" y="619326"/>
            <a:ext cx="12022016" cy="2062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METHODS: </a:t>
            </a:r>
          </a:p>
          <a:p>
            <a:r>
              <a:rPr lang="it-IT" sz="1600" dirty="0"/>
              <a:t>Sampling of 240 1year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(</a:t>
            </a:r>
            <a:r>
              <a:rPr lang="it-IT" sz="1600" dirty="0">
                <a:highlight>
                  <a:srgbClr val="FFFF00"/>
                </a:highlight>
              </a:rPr>
              <a:t>120 from </a:t>
            </a:r>
            <a:r>
              <a:rPr lang="it-IT" sz="1600" dirty="0" err="1">
                <a:highlight>
                  <a:srgbClr val="FFFF00"/>
                </a:highlight>
              </a:rPr>
              <a:t>own-rooted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/>
              <a:t>plant</a:t>
            </a:r>
            <a:r>
              <a:rPr lang="it-IT" sz="1600" dirty="0"/>
              <a:t>; and 120 from </a:t>
            </a:r>
            <a:r>
              <a:rPr lang="it-IT" sz="1600" dirty="0" err="1"/>
              <a:t>grafted</a:t>
            </a:r>
            <a:r>
              <a:rPr lang="it-IT" sz="1600" dirty="0"/>
              <a:t> </a:t>
            </a:r>
            <a:r>
              <a:rPr lang="it-IT" sz="1600" dirty="0" err="1"/>
              <a:t>ones</a:t>
            </a:r>
            <a:r>
              <a:rPr lang="it-IT" sz="1600" dirty="0"/>
              <a:t>)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2020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(</a:t>
            </a:r>
            <a:r>
              <a:rPr lang="it-IT" sz="1600" b="1" dirty="0" err="1"/>
              <a:t>parent</a:t>
            </a:r>
            <a:r>
              <a:rPr lang="it-IT" sz="1600" b="1" dirty="0"/>
              <a:t>)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  <a:p>
            <a:pPr marL="192885" indent="-192885">
              <a:buFont typeface="Arial" panose="020B0604020202020204" pitchFamily="34" charset="0"/>
              <a:buChar char="•"/>
            </a:pPr>
            <a:r>
              <a:rPr lang="it-IT" sz="1600" dirty="0"/>
              <a:t>2021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Biometric</a:t>
            </a:r>
            <a:r>
              <a:rPr lang="it-IT" sz="1600" dirty="0"/>
              <a:t>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diameter</a:t>
            </a:r>
            <a:r>
              <a:rPr lang="it-IT" sz="1600" dirty="0"/>
              <a:t>, </a:t>
            </a:r>
            <a:r>
              <a:rPr lang="it-IT" sz="1600" dirty="0" err="1"/>
              <a:t>length</a:t>
            </a:r>
            <a:r>
              <a:rPr lang="it-IT" sz="1600" dirty="0"/>
              <a:t>,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nodes</a:t>
            </a:r>
            <a:r>
              <a:rPr lang="it-IT" sz="1600" dirty="0"/>
              <a:t>) of </a:t>
            </a:r>
            <a:r>
              <a:rPr lang="it-IT" sz="1600" b="1" dirty="0"/>
              <a:t>1 </a:t>
            </a:r>
            <a:r>
              <a:rPr lang="it-IT" sz="1600" b="1" dirty="0" err="1"/>
              <a:t>year</a:t>
            </a:r>
            <a:r>
              <a:rPr lang="it-IT" sz="1600" b="1" dirty="0"/>
              <a:t> </a:t>
            </a:r>
            <a:r>
              <a:rPr lang="it-IT" sz="1600" b="1" dirty="0" err="1"/>
              <a:t>old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child</a:t>
            </a:r>
            <a:r>
              <a:rPr lang="it-IT" sz="1600" dirty="0"/>
              <a:t>) </a:t>
            </a:r>
            <a:r>
              <a:rPr lang="it-IT" sz="1600" dirty="0" err="1"/>
              <a:t>born</a:t>
            </a:r>
            <a:r>
              <a:rPr lang="it-IT" sz="1600" dirty="0"/>
              <a:t> from the </a:t>
            </a:r>
            <a:r>
              <a:rPr lang="it-IT" sz="1600" dirty="0" err="1"/>
              <a:t>parerent</a:t>
            </a:r>
            <a:r>
              <a:rPr lang="it-IT" sz="1600" dirty="0"/>
              <a:t>;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Qualitative </a:t>
            </a:r>
            <a:r>
              <a:rPr lang="it-IT" sz="1600" dirty="0" err="1"/>
              <a:t>measures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node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dirty="0"/>
              <a:t> (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/</a:t>
            </a:r>
            <a:r>
              <a:rPr lang="it-IT" sz="1600" dirty="0" err="1"/>
              <a:t>sylleptic</a:t>
            </a:r>
            <a:r>
              <a:rPr lang="it-IT" sz="1600" dirty="0"/>
              <a:t> (M= mixed, C=</a:t>
            </a:r>
            <a:r>
              <a:rPr lang="it-IT" sz="1600" dirty="0" err="1"/>
              <a:t>catkin</a:t>
            </a:r>
            <a:r>
              <a:rPr lang="it-IT" sz="1600" dirty="0"/>
              <a:t>, V=vegetative, B=blind) of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child</a:t>
            </a:r>
            <a:r>
              <a:rPr lang="it-IT" sz="1600" b="1" dirty="0"/>
              <a:t> </a:t>
            </a:r>
            <a:r>
              <a:rPr lang="it-IT" sz="1600" b="1" dirty="0" err="1"/>
              <a:t>shoots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38B1-C829-4E60-A022-7C8AD37C2179}"/>
              </a:ext>
            </a:extLst>
          </p:cNvPr>
          <p:cNvSpPr txBox="1"/>
          <p:nvPr/>
        </p:nvSpPr>
        <p:spPr>
          <a:xfrm>
            <a:off x="84992" y="2780183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20C0-ABFF-4C80-9B93-2200C277BFD2}"/>
              </a:ext>
            </a:extLst>
          </p:cNvPr>
          <p:cNvSpPr txBox="1"/>
          <p:nvPr/>
        </p:nvSpPr>
        <p:spPr>
          <a:xfrm>
            <a:off x="7514492" y="4176571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Glms</a:t>
            </a:r>
            <a:r>
              <a:rPr lang="it-IT" sz="1600" dirty="0"/>
              <a:t>/</a:t>
            </a:r>
            <a:r>
              <a:rPr lang="it-IT" sz="1600" dirty="0" err="1"/>
              <a:t>marcovian</a:t>
            </a:r>
            <a:endParaRPr lang="it-IT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2C11-A824-4CB2-B800-365562D3094B}"/>
              </a:ext>
            </a:extLst>
          </p:cNvPr>
          <p:cNvSpPr txBox="1"/>
          <p:nvPr/>
        </p:nvSpPr>
        <p:spPr>
          <a:xfrm>
            <a:off x="4417309" y="6464226"/>
            <a:ext cx="3058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WE WILL FOCUS JUST ON </a:t>
            </a:r>
            <a:r>
              <a:rPr lang="it-IT" sz="1050" dirty="0" err="1">
                <a:highlight>
                  <a:srgbClr val="FFFF00"/>
                </a:highlight>
              </a:rPr>
              <a:t>ON</a:t>
            </a:r>
            <a:r>
              <a:rPr lang="it-IT" sz="1050" dirty="0">
                <a:highlight>
                  <a:srgbClr val="FFFF00"/>
                </a:highlight>
              </a:rPr>
              <a:t> OWN-ROOTED PLANTS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342D-7F16-4767-B348-9649D50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09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3810869" y="1874724"/>
            <a:ext cx="190468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>
            <a:cxnSpLocks/>
          </p:cNvCxnSpPr>
          <p:nvPr/>
        </p:nvCxnSpPr>
        <p:spPr>
          <a:xfrm flipV="1">
            <a:off x="8222002" y="3131288"/>
            <a:ext cx="321697" cy="38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722120" y="3105834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0.01% of the </a:t>
            </a:r>
            <a:r>
              <a:rPr lang="it-IT" sz="2000" dirty="0" err="1"/>
              <a:t>permuted</a:t>
            </a:r>
            <a:r>
              <a:rPr lang="it-IT" sz="2000" dirty="0"/>
              <a:t> trials (</a:t>
            </a:r>
            <a:r>
              <a:rPr lang="it-IT" sz="2000" dirty="0" err="1"/>
              <a:t>significance</a:t>
            </a:r>
            <a:r>
              <a:rPr lang="it-IT" sz="2000" dirty="0"/>
              <a:t> = 1%)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977872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745E5-6F19-4843-86BB-10F09473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3746" r="51526" b="75378"/>
          <a:stretch/>
        </p:blipFill>
        <p:spPr>
          <a:xfrm>
            <a:off x="2808297" y="499924"/>
            <a:ext cx="1132824" cy="803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F2CDAC-4050-4879-B59D-4D3B86A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91" y="414441"/>
            <a:ext cx="798918" cy="1104825"/>
          </a:xfrm>
          <a:prstGeom prst="rect">
            <a:avLst/>
          </a:prstGeom>
        </p:spPr>
      </p:pic>
      <p:pic>
        <p:nvPicPr>
          <p:cNvPr id="41" name="Picture 8" descr="Happy smiling funny cute hazelnut Royalty Free Vector Image">
            <a:extLst>
              <a:ext uri="{FF2B5EF4-FFF2-40B4-BE49-F238E27FC236}">
                <a16:creationId xmlns:a16="http://schemas.microsoft.com/office/drawing/2014/main" id="{9851058B-1D6E-4D2D-BF1B-6686B24F6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1"/>
          <a:stretch/>
        </p:blipFill>
        <p:spPr bwMode="auto">
          <a:xfrm>
            <a:off x="7227012" y="784073"/>
            <a:ext cx="524331" cy="4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6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756523" y="120231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ADD3A-588A-4EAF-A8F7-C577FAE6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4CC13-827C-4B89-8593-4B88329D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6" y="857699"/>
            <a:ext cx="7781925" cy="37623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C0F3158-6AD6-4CBF-A129-546FFD47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09" y="2162355"/>
            <a:ext cx="5354445" cy="40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89C54-0D72-4537-BCB5-405F5EE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ADD3A-588A-4EAF-A8F7-C577FAE6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1499EC-538D-4CB3-B27D-B15C296D4D45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EBF76-A4F2-425F-96F3-383548A9B0CF}"/>
              </a:ext>
            </a:extLst>
          </p:cNvPr>
          <p:cNvSpPr/>
          <p:nvPr/>
        </p:nvSpPr>
        <p:spPr>
          <a:xfrm>
            <a:off x="1250922" y="0"/>
            <a:ext cx="276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2DB08-C47D-4034-A3C2-A6039C6B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" y="816813"/>
            <a:ext cx="7753350" cy="386715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2927B9B-3D46-4816-9E10-7D7C46219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8" y="1775187"/>
            <a:ext cx="5688000" cy="42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479387" y="301313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2CC7E0-B19E-4790-B0D8-153266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6" y="1970339"/>
            <a:ext cx="5814016" cy="43605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3267537" y="1337312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A699A-9B15-49EB-B822-37C8E6FC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6" y="571994"/>
            <a:ext cx="5686058" cy="413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967547" y="1596199"/>
            <a:ext cx="3642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node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 (***). 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31183" y="142503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 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581747" y="50938"/>
            <a:ext cx="5245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/>
              <a:t>~</a:t>
            </a:r>
            <a:r>
              <a:rPr lang="it-IT" sz="2500" dirty="0" err="1"/>
              <a:t>length</a:t>
            </a:r>
            <a:r>
              <a:rPr lang="it-IT" sz="2500" dirty="0"/>
              <a:t>(cm)+</a:t>
            </a:r>
            <a:r>
              <a:rPr lang="it-IT" sz="2500" dirty="0" err="1"/>
              <a:t>rank_node+distance</a:t>
            </a:r>
            <a:endParaRPr lang="it-IT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</p:cNvCxnSpPr>
          <p:nvPr/>
        </p:nvCxnSpPr>
        <p:spPr>
          <a:xfrm flipH="1">
            <a:off x="5065571" y="2334863"/>
            <a:ext cx="934454" cy="4186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D53C5-7EBF-4715-9194-449FDC21888B}"/>
              </a:ext>
            </a:extLst>
          </p:cNvPr>
          <p:cNvSpPr/>
          <p:nvPr/>
        </p:nvSpPr>
        <p:spPr>
          <a:xfrm>
            <a:off x="4554415" y="2379785"/>
            <a:ext cx="517018" cy="553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4B04-F52E-4EFA-B1C1-CE6FEB63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1B14-6BAF-4242-83C8-E6D774FD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25" y="3173029"/>
            <a:ext cx="5756340" cy="30270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7881DF-3FD6-405F-B48B-3E22846C2F62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3E3A3-FE35-42AC-9E17-F7A19435A3FA}"/>
              </a:ext>
            </a:extLst>
          </p:cNvPr>
          <p:cNvSpPr txBox="1"/>
          <p:nvPr/>
        </p:nvSpPr>
        <p:spPr>
          <a:xfrm>
            <a:off x="61693" y="5621351"/>
            <a:ext cx="53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seems</a:t>
            </a:r>
            <a:r>
              <a:rPr lang="it-IT" u="sng" dirty="0"/>
              <a:t> to be the best model. </a:t>
            </a:r>
            <a:r>
              <a:rPr lang="it-IT" u="sng" dirty="0" err="1"/>
              <a:t>Also</a:t>
            </a:r>
            <a:r>
              <a:rPr lang="it-IT" u="sng" dirty="0"/>
              <a:t> </a:t>
            </a:r>
            <a:r>
              <a:rPr lang="it-IT" u="sng" dirty="0" err="1"/>
              <a:t>confirmed</a:t>
            </a:r>
            <a:r>
              <a:rPr lang="it-IT" u="sng" dirty="0"/>
              <a:t> by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EC921-64B0-4B1C-B5DC-8869749B9CF9}"/>
              </a:ext>
            </a:extLst>
          </p:cNvPr>
          <p:cNvSpPr/>
          <p:nvPr/>
        </p:nvSpPr>
        <p:spPr>
          <a:xfrm>
            <a:off x="8305798" y="3909647"/>
            <a:ext cx="562709" cy="676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D9D23-3AEF-49A5-A92C-F95AD81A4DA7}"/>
              </a:ext>
            </a:extLst>
          </p:cNvPr>
          <p:cNvCxnSpPr>
            <a:cxnSpLocks/>
          </p:cNvCxnSpPr>
          <p:nvPr/>
        </p:nvCxnSpPr>
        <p:spPr>
          <a:xfrm flipH="1">
            <a:off x="5272444" y="4575506"/>
            <a:ext cx="3033354" cy="1230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51A7A08-AE9E-400E-A402-1A0F0D9393A7}"/>
              </a:ext>
            </a:extLst>
          </p:cNvPr>
          <p:cNvSpPr/>
          <p:nvPr/>
        </p:nvSpPr>
        <p:spPr>
          <a:xfrm>
            <a:off x="1865604" y="5117123"/>
            <a:ext cx="432391" cy="3693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084F01-067F-4F83-A67A-4F93909E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E9E0BA-FF29-470B-9EBA-32AB7AD01C72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375964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3827-87B5-45D2-967C-E37C2BCF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685952"/>
            <a:ext cx="8608099" cy="340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00380" y="99018"/>
            <a:ext cx="4456708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A25FA-4AC6-4423-8D22-7B741DA09109}"/>
              </a:ext>
            </a:extLst>
          </p:cNvPr>
          <p:cNvSpPr txBox="1"/>
          <p:nvPr/>
        </p:nvSpPr>
        <p:spPr>
          <a:xfrm>
            <a:off x="4598377" y="20534"/>
            <a:ext cx="403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Permuting</a:t>
            </a:r>
            <a:endParaRPr lang="it-IT" sz="252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89FB-C54E-40FF-AD8D-F29A1EDB246D}"/>
              </a:ext>
            </a:extLst>
          </p:cNvPr>
          <p:cNvSpPr txBox="1"/>
          <p:nvPr/>
        </p:nvSpPr>
        <p:spPr>
          <a:xfrm>
            <a:off x="2266477" y="4246108"/>
            <a:ext cx="4497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u="sng" dirty="0"/>
              <a:t>497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 (</a:t>
            </a:r>
            <a:r>
              <a:rPr lang="it-IT" sz="1500" b="1" dirty="0"/>
              <a:t>~5%)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C5BA-9BA4-43B9-B79F-A6553F0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58911-1058-4E43-A7D7-0D702D64DE1F}"/>
              </a:ext>
            </a:extLst>
          </p:cNvPr>
          <p:cNvSpPr txBox="1"/>
          <p:nvPr/>
        </p:nvSpPr>
        <p:spPr>
          <a:xfrm>
            <a:off x="6128223" y="1664858"/>
            <a:ext cx="11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2"/>
                </a:solidFill>
              </a:rPr>
              <a:t>rank</a:t>
            </a:r>
            <a:r>
              <a:rPr lang="it-IT" sz="1800" b="1" dirty="0">
                <a:solidFill>
                  <a:schemeClr val="bg2"/>
                </a:solidFill>
              </a:rPr>
              <a:t> </a:t>
            </a:r>
            <a:r>
              <a:rPr lang="it-IT" sz="1800" b="1" dirty="0" err="1">
                <a:solidFill>
                  <a:schemeClr val="bg2"/>
                </a:solidFill>
              </a:rPr>
              <a:t>node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A586-1D3A-4D38-9596-249D400E4865}"/>
              </a:ext>
            </a:extLst>
          </p:cNvPr>
          <p:cNvSpPr txBox="1"/>
          <p:nvPr/>
        </p:nvSpPr>
        <p:spPr>
          <a:xfrm>
            <a:off x="2105284" y="5624879"/>
            <a:ext cx="81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by chance the model </a:t>
            </a:r>
            <a:r>
              <a:rPr lang="it-IT" dirty="0" err="1"/>
              <a:t>is</a:t>
            </a:r>
            <a:r>
              <a:rPr lang="it-IT" dirty="0"/>
              <a:t> ~5% (&gt;1% of </a:t>
            </a:r>
            <a:r>
              <a:rPr lang="it-IT" dirty="0" err="1"/>
              <a:t>significance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from the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EE62D708-BAAE-4EC9-BA1E-1385BE1D03E7}"/>
              </a:ext>
            </a:extLst>
          </p:cNvPr>
          <p:cNvSpPr/>
          <p:nvPr/>
        </p:nvSpPr>
        <p:spPr>
          <a:xfrm>
            <a:off x="6788157" y="4299544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043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F70B-F007-4661-B006-1A90821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68367"/>
            <a:ext cx="5760000" cy="418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304768" y="1599121"/>
            <a:ext cx="3440954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parental_length</a:t>
            </a:r>
            <a:r>
              <a:rPr lang="it-IT" sz="2520" dirty="0"/>
              <a:t>(cm)+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455034" y="2123905"/>
            <a:ext cx="2118073" cy="6641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5002896" y="2579077"/>
            <a:ext cx="452138" cy="417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AIC=1012.9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6762276" y="5570978"/>
            <a:ext cx="519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1006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3167169" y="5155479"/>
            <a:ext cx="208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AND PERMUTATION WORSE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6244261" y="558856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D5127-BC3D-46E9-89DB-D7CE481B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86" y="3161362"/>
            <a:ext cx="5662039" cy="229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3816D-DC60-4286-B362-B04EA17885B6}"/>
              </a:ext>
            </a:extLst>
          </p:cNvPr>
          <p:cNvSpPr txBox="1"/>
          <p:nvPr/>
        </p:nvSpPr>
        <p:spPr>
          <a:xfrm>
            <a:off x="411675" y="6486782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~10%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1489E99-D376-4216-8D00-0767E600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1F64242-71D2-4A6D-B42F-857F8951FAB2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826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50D20-3A51-44BB-8F44-829AFB54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697460"/>
            <a:ext cx="5325416" cy="355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5503051" y="176211"/>
            <a:ext cx="2458042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endParaRPr lang="it-IT" sz="252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23" idx="2"/>
            <a:endCxn id="16" idx="3"/>
          </p:cNvCxnSpPr>
          <p:nvPr/>
        </p:nvCxnSpPr>
        <p:spPr>
          <a:xfrm flipH="1">
            <a:off x="4780958" y="697460"/>
            <a:ext cx="1885647" cy="18532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328820" y="2452100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97226" y="4334462"/>
            <a:ext cx="13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9ABAA-DCA1-4531-9871-52F587873A67}"/>
              </a:ext>
            </a:extLst>
          </p:cNvPr>
          <p:cNvSpPr txBox="1"/>
          <p:nvPr/>
        </p:nvSpPr>
        <p:spPr>
          <a:xfrm>
            <a:off x="97226" y="6480010"/>
            <a:ext cx="781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u="sng" dirty="0"/>
              <a:t>0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777327" y="4292882"/>
            <a:ext cx="421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 THAN PREVIOUS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292297" y="4292882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393A75BF-6259-4B9B-A7C8-8824461553E3}"/>
              </a:ext>
            </a:extLst>
          </p:cNvPr>
          <p:cNvSpPr/>
          <p:nvPr/>
        </p:nvSpPr>
        <p:spPr>
          <a:xfrm>
            <a:off x="4638547" y="470379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832B3-6E72-4FFD-8CEA-1C678CFB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3" y="4923473"/>
            <a:ext cx="3612787" cy="1556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D84CF-131A-4C76-A7A2-60232B97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EF7DDCB-19B1-4DD3-BD3F-41B2771AAB1A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DF87625C-8944-4669-9A46-9C132730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303"/>
            <a:ext cx="5835512" cy="43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FAF7F3-7AA7-4D2B-BCCF-0C117B64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2036445"/>
            <a:ext cx="5665618" cy="424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2EB74-4AEA-4C31-BF6B-2A5356EC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" y="697460"/>
            <a:ext cx="5760000" cy="3844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3B670-4EB4-4C8F-91DC-A40C3B5250AE}"/>
              </a:ext>
            </a:extLst>
          </p:cNvPr>
          <p:cNvSpPr txBox="1"/>
          <p:nvPr/>
        </p:nvSpPr>
        <p:spPr>
          <a:xfrm>
            <a:off x="6009979" y="1420891"/>
            <a:ext cx="344095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(***).Coef=-4.04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977AD-22C0-409D-A5B9-1984EB8E557E}"/>
              </a:ext>
            </a:extLst>
          </p:cNvPr>
          <p:cNvSpPr txBox="1"/>
          <p:nvPr/>
        </p:nvSpPr>
        <p:spPr>
          <a:xfrm>
            <a:off x="156316" y="281370"/>
            <a:ext cx="3249819" cy="32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sylleptic?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794A7-D804-456E-99B8-C694E044490A}"/>
              </a:ext>
            </a:extLst>
          </p:cNvPr>
          <p:cNvSpPr txBox="1"/>
          <p:nvPr/>
        </p:nvSpPr>
        <p:spPr>
          <a:xfrm>
            <a:off x="3616568" y="217329"/>
            <a:ext cx="61000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~</a:t>
            </a:r>
            <a:r>
              <a:rPr lang="it-IT" sz="2520" dirty="0" err="1"/>
              <a:t>distance</a:t>
            </a:r>
            <a:r>
              <a:rPr lang="it-IT" sz="2520" dirty="0"/>
              <a:t> </a:t>
            </a:r>
            <a:r>
              <a:rPr lang="it-IT" sz="2520" b="1" u="sng" dirty="0" err="1"/>
              <a:t>normalized</a:t>
            </a:r>
            <a:r>
              <a:rPr lang="it-IT" sz="2520" b="1" u="sng" dirty="0"/>
              <a:t> </a:t>
            </a:r>
            <a:r>
              <a:rPr lang="it-IT" sz="2520" dirty="0"/>
              <a:t>(</a:t>
            </a:r>
            <a:r>
              <a:rPr lang="it-IT" sz="2520" dirty="0" err="1"/>
              <a:t>distance</a:t>
            </a:r>
            <a:r>
              <a:rPr lang="it-IT" sz="2520" dirty="0"/>
              <a:t>/tot </a:t>
            </a:r>
            <a:r>
              <a:rPr lang="it-IT" sz="2520" dirty="0" err="1"/>
              <a:t>nodes</a:t>
            </a:r>
            <a:r>
              <a:rPr lang="it-IT" sz="252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693F30-1CC4-4CA1-978C-C32B46CBE1B6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flipH="1">
            <a:off x="5068505" y="1728668"/>
            <a:ext cx="2661951" cy="9031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CDD85-78A7-4C5E-AD19-C0482D1B4593}"/>
              </a:ext>
            </a:extLst>
          </p:cNvPr>
          <p:cNvSpPr/>
          <p:nvPr/>
        </p:nvSpPr>
        <p:spPr>
          <a:xfrm>
            <a:off x="4616367" y="2533161"/>
            <a:ext cx="452138" cy="1973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FA069-37A9-44B5-8B08-7DD5A8C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390E-9D20-4017-9128-79325DB040A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AIC=1013.7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67C5D-1C68-4EC1-AFA5-414C987D8A39}"/>
              </a:ext>
            </a:extLst>
          </p:cNvPr>
          <p:cNvSpPr txBox="1"/>
          <p:nvPr/>
        </p:nvSpPr>
        <p:spPr>
          <a:xfrm>
            <a:off x="121138" y="4653240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9BDA36C3-ABBA-407F-96B4-8454ECE3C534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061B9A-3FBB-49D4-A8A5-B048924AAE7D}"/>
              </a:ext>
            </a:extLst>
          </p:cNvPr>
          <p:cNvSpPr txBox="1"/>
          <p:nvPr/>
        </p:nvSpPr>
        <p:spPr>
          <a:xfrm>
            <a:off x="6666604" y="5903021"/>
            <a:ext cx="971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0=</a:t>
            </a:r>
            <a:r>
              <a:rPr lang="it-IT" sz="1000" dirty="0" err="1"/>
              <a:t>median</a:t>
            </a:r>
            <a:r>
              <a:rPr lang="it-IT" sz="1000" dirty="0"/>
              <a:t> part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7A49B-B383-4DB1-8A55-7AD261B8EF38}"/>
              </a:ext>
            </a:extLst>
          </p:cNvPr>
          <p:cNvSpPr txBox="1"/>
          <p:nvPr/>
        </p:nvSpPr>
        <p:spPr>
          <a:xfrm>
            <a:off x="10750707" y="5884108"/>
            <a:ext cx="120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0.5=end/</a:t>
            </a:r>
            <a:r>
              <a:rPr lang="it-IT" sz="1000" dirty="0" err="1"/>
              <a:t>beginning</a:t>
            </a:r>
            <a:endParaRPr lang="it-IT" sz="1000" dirty="0"/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2C68DE38-5772-4B51-A674-D25D17450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7" y="4071010"/>
            <a:ext cx="3345881" cy="2509411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9359E-46CC-452C-A247-650E620ECF6D}"/>
              </a:ext>
            </a:extLst>
          </p:cNvPr>
          <p:cNvCxnSpPr>
            <a:cxnSpLocks/>
          </p:cNvCxnSpPr>
          <p:nvPr/>
        </p:nvCxnSpPr>
        <p:spPr>
          <a:xfrm flipH="1">
            <a:off x="6399480" y="5187717"/>
            <a:ext cx="678526" cy="16096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D9A5583-5699-4BE8-8CA9-C36363B5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2AAD34-7C23-4A03-B3F7-2F0ADB2EC738}"/>
              </a:ext>
            </a:extLst>
          </p:cNvPr>
          <p:cNvSpPr/>
          <p:nvPr/>
        </p:nvSpPr>
        <p:spPr>
          <a:xfrm>
            <a:off x="11255300" y="145437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64372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06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042D3-4C93-43A4-B893-113A569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5" y="936938"/>
            <a:ext cx="4293576" cy="283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3751195" y="699248"/>
            <a:ext cx="320893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;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(*).Coef=-0.05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  <a:p>
            <a:pPr algn="ctr"/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rank+distance+length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3751195" y="1653355"/>
            <a:ext cx="1604467" cy="7593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3389688" y="2147161"/>
            <a:ext cx="361507" cy="5311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0" y="3826545"/>
            <a:ext cx="132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AIC=769.32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4553428" y="2147161"/>
            <a:ext cx="28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parent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r>
              <a:rPr lang="it-IT" dirty="0">
                <a:solidFill>
                  <a:srgbClr val="FF0000"/>
                </a:solidFill>
              </a:rPr>
              <a:t>(</a:t>
            </a:r>
            <a:r>
              <a:rPr lang="it-IT" dirty="0" err="1">
                <a:solidFill>
                  <a:srgbClr val="FF0000"/>
                </a:solidFill>
              </a:rPr>
              <a:t>node</a:t>
            </a:r>
            <a:r>
              <a:rPr lang="it-IT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573E5E-87DD-4566-AA23-2FC50667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246085-7BAD-4296-B0F7-C310DA3AB592}"/>
              </a:ext>
            </a:extLst>
          </p:cNvPr>
          <p:cNvSpPr/>
          <p:nvPr/>
        </p:nvSpPr>
        <p:spPr>
          <a:xfrm>
            <a:off x="11613108" y="434219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F473A5-7C7C-433E-92E0-5F2CC18F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88" y="3934836"/>
            <a:ext cx="3907474" cy="27124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86C2A87-2F51-4FF4-9C78-F5AB069E4707}"/>
              </a:ext>
            </a:extLst>
          </p:cNvPr>
          <p:cNvSpPr/>
          <p:nvPr/>
        </p:nvSpPr>
        <p:spPr>
          <a:xfrm>
            <a:off x="3061252" y="3506525"/>
            <a:ext cx="328436" cy="5046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0C76C-6135-400B-88ED-91697FDBC965}"/>
              </a:ext>
            </a:extLst>
          </p:cNvPr>
          <p:cNvSpPr txBox="1"/>
          <p:nvPr/>
        </p:nvSpPr>
        <p:spPr>
          <a:xfrm>
            <a:off x="7770898" y="1570827"/>
            <a:ext cx="3074360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(*).Coef=-0.04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B7F691-FE56-4822-A074-2F1147F17468}"/>
              </a:ext>
            </a:extLst>
          </p:cNvPr>
          <p:cNvCxnSpPr>
            <a:cxnSpLocks/>
            <a:stCxn id="20" idx="2"/>
            <a:endCxn id="24" idx="3"/>
          </p:cNvCxnSpPr>
          <p:nvPr/>
        </p:nvCxnSpPr>
        <p:spPr>
          <a:xfrm flipH="1">
            <a:off x="4742982" y="2309491"/>
            <a:ext cx="4565096" cy="30603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9CA18-2AD3-4BB0-A1A4-6947EA6CA808}"/>
              </a:ext>
            </a:extLst>
          </p:cNvPr>
          <p:cNvSpPr/>
          <p:nvPr/>
        </p:nvSpPr>
        <p:spPr>
          <a:xfrm>
            <a:off x="4381475" y="5191864"/>
            <a:ext cx="361507" cy="3560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AD0C8-0B89-4E11-9490-CFDDF66C902E}"/>
              </a:ext>
            </a:extLst>
          </p:cNvPr>
          <p:cNvSpPr txBox="1"/>
          <p:nvPr/>
        </p:nvSpPr>
        <p:spPr>
          <a:xfrm>
            <a:off x="97226" y="599749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AIC=768.84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BD251E-E063-4887-8D6E-B22B381293A3}"/>
              </a:ext>
            </a:extLst>
          </p:cNvPr>
          <p:cNvSpPr txBox="1"/>
          <p:nvPr/>
        </p:nvSpPr>
        <p:spPr>
          <a:xfrm>
            <a:off x="7860940" y="3366014"/>
            <a:ext cx="266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</a:t>
            </a:r>
            <a:r>
              <a:rPr lang="it-IT" dirty="0" err="1"/>
              <a:t>rank_node</a:t>
            </a:r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D96BD1-89A9-4CCD-B269-1C707E1A6EAA}"/>
              </a:ext>
            </a:extLst>
          </p:cNvPr>
          <p:cNvSpPr txBox="1"/>
          <p:nvPr/>
        </p:nvSpPr>
        <p:spPr>
          <a:xfrm>
            <a:off x="-296322" y="628420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8" name="Smiley Face 27">
            <a:extLst>
              <a:ext uri="{FF2B5EF4-FFF2-40B4-BE49-F238E27FC236}">
                <a16:creationId xmlns:a16="http://schemas.microsoft.com/office/drawing/2014/main" id="{95CDB0BA-56C0-4A88-AD2D-3583ED123C9B}"/>
              </a:ext>
            </a:extLst>
          </p:cNvPr>
          <p:cNvSpPr/>
          <p:nvPr/>
        </p:nvSpPr>
        <p:spPr>
          <a:xfrm>
            <a:off x="638568" y="562948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DF783E-2009-4D40-BEAC-A226004DEE76}"/>
              </a:ext>
            </a:extLst>
          </p:cNvPr>
          <p:cNvSpPr txBox="1"/>
          <p:nvPr/>
        </p:nvSpPr>
        <p:spPr>
          <a:xfrm>
            <a:off x="6960129" y="5404662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120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1.2%</a:t>
            </a:r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D4C78A3B-58FB-4E8A-B384-984666EF87C8}"/>
              </a:ext>
            </a:extLst>
          </p:cNvPr>
          <p:cNvSpPr/>
          <p:nvPr/>
        </p:nvSpPr>
        <p:spPr>
          <a:xfrm>
            <a:off x="6098738" y="544421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0C6B1E-14D0-47DC-91C6-1D7C61033A5C}"/>
              </a:ext>
            </a:extLst>
          </p:cNvPr>
          <p:cNvSpPr txBox="1"/>
          <p:nvPr/>
        </p:nvSpPr>
        <p:spPr>
          <a:xfrm>
            <a:off x="515042" y="658094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RANK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~1.2%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RANK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930AC8-375A-409B-897E-BC6F7FB24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129" y="3717922"/>
            <a:ext cx="5001444" cy="16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24FC86-B3F7-4507-B0CA-97CF68A2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" y="873613"/>
            <a:ext cx="4293318" cy="3176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57415" y="1022428"/>
            <a:ext cx="313399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(***).Coef=0.02</a:t>
            </a:r>
          </a:p>
          <a:p>
            <a:pPr algn="ctr"/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5C964-6C26-435D-9480-619765433649}"/>
              </a:ext>
            </a:extLst>
          </p:cNvPr>
          <p:cNvSpPr/>
          <p:nvPr/>
        </p:nvSpPr>
        <p:spPr>
          <a:xfrm>
            <a:off x="214814" y="173658"/>
            <a:ext cx="2693397" cy="63807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V and M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908211" y="196495"/>
            <a:ext cx="728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distance</a:t>
            </a:r>
            <a:endParaRPr lang="it-I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4231319" y="1545648"/>
            <a:ext cx="3393095" cy="9795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684B953-71D0-46B3-986B-944D60DA881A}"/>
              </a:ext>
            </a:extLst>
          </p:cNvPr>
          <p:cNvSpPr/>
          <p:nvPr/>
        </p:nvSpPr>
        <p:spPr>
          <a:xfrm>
            <a:off x="3869812" y="2362871"/>
            <a:ext cx="361507" cy="3246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7A3F5-3B17-42A1-BED9-E025FEA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F1068-4A3E-4655-ACE9-936D841EBE2A}"/>
              </a:ext>
            </a:extLst>
          </p:cNvPr>
          <p:cNvSpPr txBox="1"/>
          <p:nvPr/>
        </p:nvSpPr>
        <p:spPr>
          <a:xfrm>
            <a:off x="0" y="4050557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AIC=771.63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8B743-7F24-47AD-BDFF-DCF8F670FA2E}"/>
              </a:ext>
            </a:extLst>
          </p:cNvPr>
          <p:cNvSpPr txBox="1"/>
          <p:nvPr/>
        </p:nvSpPr>
        <p:spPr>
          <a:xfrm>
            <a:off x="4202422" y="3865891"/>
            <a:ext cx="24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Permute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E62A7-6E1C-40B2-BF73-9F7DC7EA5A0D}"/>
              </a:ext>
            </a:extLst>
          </p:cNvPr>
          <p:cNvSpPr txBox="1"/>
          <p:nvPr/>
        </p:nvSpPr>
        <p:spPr>
          <a:xfrm>
            <a:off x="0" y="4648838"/>
            <a:ext cx="208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 BUT PERMUTATION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EF2BE635-5BC3-4B22-9FC1-C134B193BAC0}"/>
              </a:ext>
            </a:extLst>
          </p:cNvPr>
          <p:cNvSpPr/>
          <p:nvPr/>
        </p:nvSpPr>
        <p:spPr>
          <a:xfrm>
            <a:off x="1317048" y="4106180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CB07D-8B21-4DA6-9043-180806C11E7C}"/>
              </a:ext>
            </a:extLst>
          </p:cNvPr>
          <p:cNvSpPr txBox="1"/>
          <p:nvPr/>
        </p:nvSpPr>
        <p:spPr>
          <a:xfrm>
            <a:off x="1317048" y="6014532"/>
            <a:ext cx="519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/>
              <a:t>0 times out of 10000 </a:t>
            </a:r>
            <a:r>
              <a:rPr lang="it-IT" sz="1500" dirty="0"/>
              <a:t>the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null</a:t>
            </a:r>
            <a:r>
              <a:rPr lang="it-IT" sz="1500" dirty="0"/>
              <a:t> model- </a:t>
            </a:r>
            <a:r>
              <a:rPr lang="it-IT" sz="1500" dirty="0" err="1"/>
              <a:t>aic</a:t>
            </a:r>
            <a:r>
              <a:rPr lang="it-IT" sz="1500" dirty="0"/>
              <a:t> of </a:t>
            </a:r>
            <a:r>
              <a:rPr lang="it-IT" sz="1500" dirty="0" err="1"/>
              <a:t>permutated</a:t>
            </a:r>
            <a:r>
              <a:rPr lang="it-IT" sz="1500" dirty="0"/>
              <a:t> </a:t>
            </a:r>
            <a:r>
              <a:rPr lang="it-IT" sz="1500" dirty="0" err="1"/>
              <a:t>ones</a:t>
            </a:r>
            <a:r>
              <a:rPr lang="it-IT" sz="1500" dirty="0"/>
              <a:t> </a:t>
            </a:r>
            <a:r>
              <a:rPr lang="it-IT" sz="1500" dirty="0" err="1"/>
              <a:t>was</a:t>
            </a:r>
            <a:r>
              <a:rPr lang="it-IT" sz="1500" dirty="0"/>
              <a:t> </a:t>
            </a:r>
            <a:r>
              <a:rPr lang="it-IT" sz="1500" dirty="0" err="1"/>
              <a:t>greater</a:t>
            </a:r>
            <a:r>
              <a:rPr lang="it-IT" sz="1500" dirty="0"/>
              <a:t> </a:t>
            </a:r>
            <a:r>
              <a:rPr lang="it-IT" sz="1500" dirty="0" err="1"/>
              <a:t>than</a:t>
            </a:r>
            <a:r>
              <a:rPr lang="it-IT" sz="1500" dirty="0"/>
              <a:t> the </a:t>
            </a:r>
            <a:r>
              <a:rPr lang="it-IT" sz="1500" dirty="0" err="1"/>
              <a:t>difference</a:t>
            </a:r>
            <a:r>
              <a:rPr lang="it-IT" sz="1500" dirty="0"/>
              <a:t> with real model!!! </a:t>
            </a:r>
            <a:r>
              <a:rPr lang="it-IT" sz="1500" b="1" dirty="0"/>
              <a:t>~ 0%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E255FC95-E83E-4FD8-91E3-2DB72601FE20}"/>
              </a:ext>
            </a:extLst>
          </p:cNvPr>
          <p:cNvSpPr/>
          <p:nvPr/>
        </p:nvSpPr>
        <p:spPr>
          <a:xfrm>
            <a:off x="159083" y="609787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08139-E171-4DED-B099-CBDFB7B9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07" y="4235223"/>
            <a:ext cx="4167223" cy="1620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E2F012-5EFC-4CA8-960B-3015D21F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F071E1-12EF-4C7C-817C-F047188921BE}"/>
              </a:ext>
            </a:extLst>
          </p:cNvPr>
          <p:cNvSpPr/>
          <p:nvPr/>
        </p:nvSpPr>
        <p:spPr>
          <a:xfrm>
            <a:off x="11613108" y="434219"/>
            <a:ext cx="433399" cy="11695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1E744DBF-4DBA-4162-9FCD-F8ED53A99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0" y="1986535"/>
            <a:ext cx="5398346" cy="40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87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66C93-9667-469B-B3D7-15F85ED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015684-B2E7-4B5C-ABD8-2BCE00D7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29"/>
            <a:ext cx="6341594" cy="475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63B7-1497-4FE5-ADAE-C5696F1CE34F}"/>
              </a:ext>
            </a:extLst>
          </p:cNvPr>
          <p:cNvSpPr txBox="1"/>
          <p:nvPr/>
        </p:nvSpPr>
        <p:spPr>
          <a:xfrm>
            <a:off x="4254278" y="59263"/>
            <a:ext cx="391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EFDB5C3-928D-45F9-A084-50A4C0FD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1394926"/>
            <a:ext cx="5760415" cy="432031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0496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4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7F348A-CE38-404B-8E48-88F5E326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783893"/>
            <a:ext cx="5760000" cy="4333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096000" y="677767"/>
            <a:ext cx="391091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Rank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b="1" dirty="0" err="1"/>
              <a:t>is</a:t>
            </a:r>
            <a:r>
              <a:rPr lang="it-IT" sz="1400" b="1" dirty="0"/>
              <a:t> </a:t>
            </a:r>
            <a:r>
              <a:rPr lang="it-IT" sz="1400" b="1" dirty="0" err="1"/>
              <a:t>significant</a:t>
            </a:r>
            <a:r>
              <a:rPr lang="it-IT" sz="1400" b="1" dirty="0"/>
              <a:t> (***)</a:t>
            </a:r>
            <a:r>
              <a:rPr lang="it-IT" sz="1400" dirty="0"/>
              <a:t>. Coef=-0.26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5052907" y="1847318"/>
            <a:ext cx="2998549" cy="12631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041595" y="2671639"/>
            <a:ext cx="1011312" cy="8775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8506879" y="2478875"/>
            <a:ext cx="164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4DC3C-865B-45EC-948D-D63646DDA321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AIC=499.6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F5F8F8BA-487A-4FDD-9672-1742321FB1D7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5A030-B435-4AAD-8CF3-E751DFFE8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7" y="3128808"/>
            <a:ext cx="4312699" cy="323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4AA94-326D-4086-9C74-017CACB876F6}"/>
              </a:ext>
            </a:extLst>
          </p:cNvPr>
          <p:cNvSpPr txBox="1"/>
          <p:nvPr/>
        </p:nvSpPr>
        <p:spPr>
          <a:xfrm>
            <a:off x="6935638" y="2974708"/>
            <a:ext cx="49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highlight>
                  <a:srgbClr val="FFFF00"/>
                </a:highlight>
              </a:rPr>
              <a:t>In the </a:t>
            </a:r>
            <a:r>
              <a:rPr lang="it-IT" sz="1200" dirty="0" err="1">
                <a:highlight>
                  <a:srgbClr val="FFFF00"/>
                </a:highlight>
              </a:rPr>
              <a:t>pic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above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it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seems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that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parent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rank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node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has</a:t>
            </a:r>
            <a:r>
              <a:rPr lang="it-IT" sz="1200" dirty="0">
                <a:highlight>
                  <a:srgbClr val="FFFF00"/>
                </a:highlight>
              </a:rPr>
              <a:t> an </a:t>
            </a:r>
            <a:r>
              <a:rPr lang="it-IT" sz="1200" dirty="0" err="1">
                <a:highlight>
                  <a:srgbClr val="FFFF00"/>
                </a:highlight>
              </a:rPr>
              <a:t>effect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but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actually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not</a:t>
            </a:r>
            <a:endParaRPr lang="it-IT" sz="1200" dirty="0">
              <a:highlight>
                <a:srgbClr val="FFFF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AD74A8-2065-4413-B748-C60E81B90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AB481EB-11EB-49BF-B32F-08194A2B96E5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281517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11E92-A1DB-4198-88E4-F17A9296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824670"/>
            <a:ext cx="4471343" cy="3039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5916316" y="559212"/>
            <a:ext cx="395920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Distance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endParaRPr lang="it-IT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M_v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 -0.27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distance+m_v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 flipH="1">
            <a:off x="3950968" y="1527125"/>
            <a:ext cx="3928223" cy="8659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3505416" y="2130949"/>
            <a:ext cx="388956" cy="5242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A69E3-A723-4767-90BB-AA89E690E227}"/>
              </a:ext>
            </a:extLst>
          </p:cNvPr>
          <p:cNvSpPr txBox="1"/>
          <p:nvPr/>
        </p:nvSpPr>
        <p:spPr>
          <a:xfrm>
            <a:off x="376209" y="4299863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0" y="386401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AIC=497.61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1750425" y="396150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287118" y="3912144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CDE802-8CC9-48AC-B74D-9867A1D1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51" y="3343973"/>
            <a:ext cx="4150563" cy="29973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5C6EB9-CEBD-4B28-8ED2-98F6FA5E27BD}"/>
              </a:ext>
            </a:extLst>
          </p:cNvPr>
          <p:cNvSpPr txBox="1"/>
          <p:nvPr/>
        </p:nvSpPr>
        <p:spPr>
          <a:xfrm>
            <a:off x="5911303" y="2323337"/>
            <a:ext cx="36576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 (cm)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(**). Coef=-0.03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(***).Coef=-0.27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D3E525-E0BC-445E-B65C-4C5B3687E74E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6951067" y="3062001"/>
            <a:ext cx="789036" cy="16342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AFE4A-1846-4EFC-A46F-5C570FC4D38E}"/>
              </a:ext>
            </a:extLst>
          </p:cNvPr>
          <p:cNvSpPr/>
          <p:nvPr/>
        </p:nvSpPr>
        <p:spPr>
          <a:xfrm>
            <a:off x="6769699" y="4696228"/>
            <a:ext cx="362735" cy="3789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52099-9CB3-4431-B455-FF9A5C1C4F7B}"/>
              </a:ext>
            </a:extLst>
          </p:cNvPr>
          <p:cNvSpPr txBox="1"/>
          <p:nvPr/>
        </p:nvSpPr>
        <p:spPr>
          <a:xfrm>
            <a:off x="8822261" y="3353466"/>
            <a:ext cx="212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Permute </a:t>
            </a:r>
            <a:r>
              <a:rPr lang="it-IT" dirty="0" err="1"/>
              <a:t>length</a:t>
            </a:r>
            <a:r>
              <a:rPr lang="it-IT" dirty="0"/>
              <a:t>(cm)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346700-36C1-42F5-8177-F73FF061D4B5}"/>
              </a:ext>
            </a:extLst>
          </p:cNvPr>
          <p:cNvSpPr txBox="1"/>
          <p:nvPr/>
        </p:nvSpPr>
        <p:spPr>
          <a:xfrm>
            <a:off x="1132487" y="5982685"/>
            <a:ext cx="128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AIC=495.95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D2E63E-9094-4586-9FA8-0FBB1BF459F0}"/>
              </a:ext>
            </a:extLst>
          </p:cNvPr>
          <p:cNvSpPr txBox="1"/>
          <p:nvPr/>
        </p:nvSpPr>
        <p:spPr>
          <a:xfrm>
            <a:off x="1192155" y="5672486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BETTER</a:t>
            </a:r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B84A970-379D-4B10-B16D-3231E70CBBA4}"/>
              </a:ext>
            </a:extLst>
          </p:cNvPr>
          <p:cNvSpPr/>
          <p:nvPr/>
        </p:nvSpPr>
        <p:spPr>
          <a:xfrm>
            <a:off x="2383832" y="5947671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EF863-EF67-4555-A796-6B45095E93E1}"/>
              </a:ext>
            </a:extLst>
          </p:cNvPr>
          <p:cNvSpPr txBox="1"/>
          <p:nvPr/>
        </p:nvSpPr>
        <p:spPr>
          <a:xfrm>
            <a:off x="7673513" y="5030104"/>
            <a:ext cx="4156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u="sng" dirty="0"/>
              <a:t>764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8%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74A78E-D9AE-4018-BF0E-4A8E9467387D}"/>
              </a:ext>
            </a:extLst>
          </p:cNvPr>
          <p:cNvSpPr txBox="1"/>
          <p:nvPr/>
        </p:nvSpPr>
        <p:spPr>
          <a:xfrm>
            <a:off x="698322" y="6495060"/>
            <a:ext cx="100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because</a:t>
            </a:r>
            <a:r>
              <a:rPr lang="it-IT" sz="1400" dirty="0"/>
              <a:t> the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LENGTH </a:t>
            </a:r>
            <a:r>
              <a:rPr lang="it-IT" sz="1400" dirty="0" err="1"/>
              <a:t>explain</a:t>
            </a:r>
            <a:r>
              <a:rPr lang="it-IT" sz="1400" dirty="0"/>
              <a:t> by chance the model </a:t>
            </a:r>
            <a:r>
              <a:rPr lang="it-IT" sz="1400" dirty="0" err="1"/>
              <a:t>is</a:t>
            </a:r>
            <a:r>
              <a:rPr lang="it-IT" sz="1400" dirty="0"/>
              <a:t> ~8% (&gt;1% of </a:t>
            </a:r>
            <a:r>
              <a:rPr lang="it-IT" sz="1400" dirty="0" err="1"/>
              <a:t>significance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remove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from the </a:t>
            </a:r>
            <a:r>
              <a:rPr lang="it-IT" sz="1400" dirty="0" err="1"/>
              <a:t>equation</a:t>
            </a:r>
            <a:endParaRPr lang="it-IT" sz="1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44A2857-1DA7-4012-9332-6F2B2A11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201" y="3711339"/>
            <a:ext cx="4193927" cy="125196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EC9DF7F-5F5B-43D7-9A93-F3BF954C9B7D}"/>
              </a:ext>
            </a:extLst>
          </p:cNvPr>
          <p:cNvSpPr/>
          <p:nvPr/>
        </p:nvSpPr>
        <p:spPr>
          <a:xfrm>
            <a:off x="2872761" y="4391020"/>
            <a:ext cx="607702" cy="2217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0AB3218-BA80-4717-AC3E-C51265A1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145729-889C-41A0-89C8-2375CC9B9FFA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75095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7EF6F-1A8C-416F-96FC-E215D6B9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" y="826083"/>
            <a:ext cx="5760000" cy="4012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20C70-860A-4BEC-8224-2BAB7130C2FE}"/>
              </a:ext>
            </a:extLst>
          </p:cNvPr>
          <p:cNvSpPr txBox="1"/>
          <p:nvPr/>
        </p:nvSpPr>
        <p:spPr>
          <a:xfrm>
            <a:off x="6184053" y="589976"/>
            <a:ext cx="36576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Length</a:t>
            </a:r>
            <a:r>
              <a:rPr lang="it-IT" sz="1400" dirty="0"/>
              <a:t>(</a:t>
            </a:r>
            <a:r>
              <a:rPr lang="it-IT" sz="1400" dirty="0" err="1"/>
              <a:t>nodes</a:t>
            </a:r>
            <a:r>
              <a:rPr lang="it-IT" sz="1400" dirty="0"/>
              <a:t>)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 Coef=0.07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M_b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significant</a:t>
            </a:r>
            <a:r>
              <a:rPr lang="it-IT" sz="1400" dirty="0"/>
              <a:t>(***).Coef=-0.29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~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)+</a:t>
            </a:r>
            <a:r>
              <a:rPr lang="it-IT" dirty="0" err="1"/>
              <a:t>m_v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364480" y="1113196"/>
            <a:ext cx="2648373" cy="167064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B17A63-F0CC-4563-B2C0-A03EA79C5B9C}"/>
              </a:ext>
            </a:extLst>
          </p:cNvPr>
          <p:cNvSpPr/>
          <p:nvPr/>
        </p:nvSpPr>
        <p:spPr>
          <a:xfrm>
            <a:off x="4991947" y="2657595"/>
            <a:ext cx="372533" cy="4207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4F005-F046-44F7-8FD7-D6E4C6214A16}"/>
              </a:ext>
            </a:extLst>
          </p:cNvPr>
          <p:cNvSpPr txBox="1"/>
          <p:nvPr/>
        </p:nvSpPr>
        <p:spPr>
          <a:xfrm>
            <a:off x="586154" y="5164015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AIC=498.9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4C679-6B9A-441A-AB50-4CAE3299D124}"/>
              </a:ext>
            </a:extLst>
          </p:cNvPr>
          <p:cNvSpPr txBox="1"/>
          <p:nvPr/>
        </p:nvSpPr>
        <p:spPr>
          <a:xfrm>
            <a:off x="3201036" y="5164015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ighlight>
                  <a:srgbClr val="FFFF00"/>
                </a:highlight>
              </a:rPr>
              <a:t>AIC WORSE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6C59057E-E164-438B-8205-2FEDA30C7B82}"/>
              </a:ext>
            </a:extLst>
          </p:cNvPr>
          <p:cNvSpPr/>
          <p:nvPr/>
        </p:nvSpPr>
        <p:spPr>
          <a:xfrm>
            <a:off x="1873272" y="5187717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85F8D76-0830-49C0-88F9-8B381472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34" y="1221937"/>
            <a:ext cx="4389437" cy="329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BD8D5298-B659-4611-82C3-609C976C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8" y="3374401"/>
            <a:ext cx="4094579" cy="3070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165FA-C75B-494C-B688-E9E8D5A325D6}"/>
              </a:ext>
            </a:extLst>
          </p:cNvPr>
          <p:cNvSpPr txBox="1"/>
          <p:nvPr/>
        </p:nvSpPr>
        <p:spPr>
          <a:xfrm>
            <a:off x="8249733" y="4691010"/>
            <a:ext cx="3356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graphs</a:t>
            </a:r>
            <a:r>
              <a:rPr lang="it-IT" dirty="0">
                <a:highlight>
                  <a:srgbClr val="FFFF00"/>
                </a:highlight>
              </a:rPr>
              <a:t> are </a:t>
            </a:r>
            <a:r>
              <a:rPr lang="it-IT" dirty="0" err="1">
                <a:highlight>
                  <a:srgbClr val="FFFF00"/>
                </a:highlight>
              </a:rPr>
              <a:t>not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very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explicative</a:t>
            </a:r>
            <a:endParaRPr lang="it-IT" dirty="0">
              <a:highlight>
                <a:srgbClr val="FFFF00"/>
              </a:highlight>
            </a:endParaRPr>
          </a:p>
          <a:p>
            <a:pPr algn="ctr"/>
            <a:r>
              <a:rPr lang="it-IT" dirty="0">
                <a:highlight>
                  <a:srgbClr val="FFFF00"/>
                </a:highlight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because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associatet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parent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with sylleptic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itself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consider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%V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it-IT" dirty="0">
              <a:highlight>
                <a:srgbClr val="FF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F3F903-B707-45D2-A4E2-FF5546B58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628002-A5C1-40B5-9EE5-7A4E28E345AF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</p:spTree>
    <p:extLst>
      <p:ext uri="{BB962C8B-B14F-4D97-AF65-F5344CB8AC3E}">
        <p14:creationId xmlns:p14="http://schemas.microsoft.com/office/powerpoint/2010/main" val="1826895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D3078-9272-4F7E-A17C-9770B76E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8" y="843534"/>
            <a:ext cx="3160076" cy="2048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E981B-F55B-408D-8EB2-AAB35213062F}"/>
              </a:ext>
            </a:extLst>
          </p:cNvPr>
          <p:cNvSpPr txBox="1"/>
          <p:nvPr/>
        </p:nvSpPr>
        <p:spPr>
          <a:xfrm>
            <a:off x="2857363" y="187528"/>
            <a:ext cx="73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FD401-AEF6-44CD-8BD4-016A3F84AF21}"/>
              </a:ext>
            </a:extLst>
          </p:cNvPr>
          <p:cNvSpPr/>
          <p:nvPr/>
        </p:nvSpPr>
        <p:spPr>
          <a:xfrm>
            <a:off x="163968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2572C-0B8D-4877-8676-61591B0F1F2B}"/>
              </a:ext>
            </a:extLst>
          </p:cNvPr>
          <p:cNvCxnSpPr>
            <a:cxnSpLocks/>
          </p:cNvCxnSpPr>
          <p:nvPr/>
        </p:nvCxnSpPr>
        <p:spPr>
          <a:xfrm>
            <a:off x="3493824" y="1849919"/>
            <a:ext cx="229737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1F85-CB10-4B48-AB42-DF5C6E8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0E624AE0-DB58-4568-8CBF-657CC3E3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9" y="407059"/>
            <a:ext cx="3490293" cy="2617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A8CF3-589F-48BA-B846-C001A1E94762}"/>
              </a:ext>
            </a:extLst>
          </p:cNvPr>
          <p:cNvCxnSpPr/>
          <p:nvPr/>
        </p:nvCxnSpPr>
        <p:spPr>
          <a:xfrm>
            <a:off x="3493824" y="682269"/>
            <a:ext cx="0" cy="234251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71BC2260-1EDD-4A48-B9B6-AF5E7CB6F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" y="3192538"/>
            <a:ext cx="4465629" cy="334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87847-1B50-482C-B875-273583EF36B0}"/>
              </a:ext>
            </a:extLst>
          </p:cNvPr>
          <p:cNvSpPr txBox="1"/>
          <p:nvPr/>
        </p:nvSpPr>
        <p:spPr>
          <a:xfrm>
            <a:off x="4738129" y="3133439"/>
            <a:ext cx="617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A41659-3E9D-4756-9CFA-D9A31F586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EB4548-3243-4F77-B7FD-1CC85987E260}"/>
              </a:ext>
            </a:extLst>
          </p:cNvPr>
          <p:cNvSpPr/>
          <p:nvPr/>
        </p:nvSpPr>
        <p:spPr>
          <a:xfrm>
            <a:off x="11713849" y="657798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9DB5279-D295-4CD2-B14F-18D2A5B25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91" y="3623094"/>
            <a:ext cx="3399125" cy="2549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D9612-47BF-4E4C-823A-A1B421EEFEE2}"/>
              </a:ext>
            </a:extLst>
          </p:cNvPr>
          <p:cNvSpPr txBox="1"/>
          <p:nvPr/>
        </p:nvSpPr>
        <p:spPr>
          <a:xfrm>
            <a:off x="6563552" y="6266275"/>
            <a:ext cx="301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Discriminate </a:t>
            </a:r>
            <a:r>
              <a:rPr lang="it-IT" dirty="0" err="1">
                <a:highlight>
                  <a:srgbClr val="FFFF00"/>
                </a:highlight>
              </a:rPr>
              <a:t>predicted</a:t>
            </a:r>
            <a:r>
              <a:rPr lang="it-IT" dirty="0">
                <a:highlight>
                  <a:srgbClr val="FFFF00"/>
                </a:highlight>
              </a:rPr>
              <a:t> VS real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4CA16A-ACC9-4977-8B85-2705AA07ADD6}"/>
              </a:ext>
            </a:extLst>
          </p:cNvPr>
          <p:cNvSpPr/>
          <p:nvPr/>
        </p:nvSpPr>
        <p:spPr>
          <a:xfrm>
            <a:off x="144173" y="187528"/>
            <a:ext cx="2512115" cy="5255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Box3: proportion of V ? </a:t>
            </a:r>
          </a:p>
        </p:txBody>
      </p:sp>
      <p:pic>
        <p:nvPicPr>
          <p:cNvPr id="18" name="Picture 17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1D853E1D-39AF-42EF-90BC-1E0CD4F3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3" y="3192538"/>
            <a:ext cx="4465629" cy="33492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C58B88-6C8E-42D7-B497-64BE0986886E}"/>
              </a:ext>
            </a:extLst>
          </p:cNvPr>
          <p:cNvSpPr txBox="1"/>
          <p:nvPr/>
        </p:nvSpPr>
        <p:spPr>
          <a:xfrm>
            <a:off x="4718334" y="3133439"/>
            <a:ext cx="617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Proportion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of V in sylleptic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constant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(0.55±0.02)</a:t>
            </a:r>
          </a:p>
        </p:txBody>
      </p:sp>
    </p:spTree>
    <p:extLst>
      <p:ext uri="{BB962C8B-B14F-4D97-AF65-F5344CB8AC3E}">
        <p14:creationId xmlns:p14="http://schemas.microsoft.com/office/powerpoint/2010/main" val="64118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Box1.0: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4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C7D582A-4EC0-4207-83A3-D52D3251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050" y="964153"/>
            <a:ext cx="4680000" cy="47031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BBD24B-7F00-4B5C-8213-63A8EDF0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8" y="1210315"/>
            <a:ext cx="4680000" cy="4353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391542" y="2695492"/>
            <a:ext cx="830601" cy="16111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0" y="554567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AIC=670.81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177496" y="554567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3959544" y="2072153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LENGTH_NODE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51495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fate+length</a:t>
            </a:r>
            <a:r>
              <a:rPr lang="it-IT" sz="1200" dirty="0"/>
              <a:t>(cm)+ 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 fate* </a:t>
            </a:r>
            <a:r>
              <a:rPr lang="it-IT" sz="1200" dirty="0" err="1"/>
              <a:t>distance</a:t>
            </a:r>
            <a:r>
              <a:rPr lang="it-IT" sz="1200" dirty="0"/>
              <a:t>+ fate* </a:t>
            </a:r>
            <a:r>
              <a:rPr lang="it-IT" sz="1200" dirty="0" err="1"/>
              <a:t>rank</a:t>
            </a:r>
            <a:r>
              <a:rPr lang="it-IT" sz="1200" dirty="0"/>
              <a:t>+ fate* m+ fate*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1A720-971B-4578-B298-4C74DB166FD9}"/>
              </a:ext>
            </a:extLst>
          </p:cNvPr>
          <p:cNvSpPr txBox="1"/>
          <p:nvPr/>
        </p:nvSpPr>
        <p:spPr>
          <a:xfrm>
            <a:off x="4333195" y="2488529"/>
            <a:ext cx="243309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Interpretation</a:t>
            </a:r>
            <a:r>
              <a:rPr lang="it-IT" sz="1000" dirty="0"/>
              <a:t>:</a:t>
            </a:r>
          </a:p>
          <a:p>
            <a:r>
              <a:rPr lang="it-IT" sz="1000" dirty="0"/>
              <a:t>Fate1:v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sig</a:t>
            </a:r>
            <a:r>
              <a:rPr lang="it-IT" sz="1000" dirty="0"/>
              <a:t> </a:t>
            </a:r>
            <a:r>
              <a:rPr lang="it-IT" sz="1000" dirty="0" err="1"/>
              <a:t>thus</a:t>
            </a:r>
            <a:r>
              <a:rPr lang="it-IT" sz="1000" dirty="0"/>
              <a:t>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means</a:t>
            </a:r>
            <a:r>
              <a:rPr lang="it-IT" sz="1000" dirty="0"/>
              <a:t>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not</a:t>
            </a:r>
            <a:r>
              <a:rPr lang="it-IT" sz="1000" dirty="0"/>
              <a:t> </a:t>
            </a:r>
            <a:r>
              <a:rPr lang="it-IT" sz="1000" dirty="0" err="1"/>
              <a:t>different</a:t>
            </a:r>
            <a:r>
              <a:rPr lang="it-IT" sz="1000" dirty="0"/>
              <a:t> from the standard (fate0:v).</a:t>
            </a:r>
          </a:p>
          <a:p>
            <a:endParaRPr lang="it-IT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7D8D65-42CE-4FD8-B341-49B548E9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13A3D9-523F-4DA1-8520-A6A6B43D2C9A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29B57F-56EB-4586-9CFC-0C7A508D48B9}"/>
              </a:ext>
            </a:extLst>
          </p:cNvPr>
          <p:cNvCxnSpPr>
            <a:cxnSpLocks/>
          </p:cNvCxnSpPr>
          <p:nvPr/>
        </p:nvCxnSpPr>
        <p:spPr>
          <a:xfrm flipV="1">
            <a:off x="3927944" y="2337937"/>
            <a:ext cx="612251" cy="676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AC1B2-E5F2-460F-BCEA-EA61EBAA2911}"/>
              </a:ext>
            </a:extLst>
          </p:cNvPr>
          <p:cNvSpPr/>
          <p:nvPr/>
        </p:nvSpPr>
        <p:spPr>
          <a:xfrm>
            <a:off x="11004605" y="2695492"/>
            <a:ext cx="916826" cy="14868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C28C5-4828-4BCC-98E6-4A8685751E9F}"/>
              </a:ext>
            </a:extLst>
          </p:cNvPr>
          <p:cNvSpPr txBox="1"/>
          <p:nvPr/>
        </p:nvSpPr>
        <p:spPr>
          <a:xfrm>
            <a:off x="7528125" y="5476736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AIC=666.83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379EFCBB-DDB3-4449-9606-7584056A9267}"/>
              </a:ext>
            </a:extLst>
          </p:cNvPr>
          <p:cNvSpPr/>
          <p:nvPr/>
        </p:nvSpPr>
        <p:spPr>
          <a:xfrm>
            <a:off x="8791863" y="5510658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2BA0D9-71E2-4FEB-84BB-85D7C597EA4B}"/>
              </a:ext>
            </a:extLst>
          </p:cNvPr>
          <p:cNvSpPr/>
          <p:nvPr/>
        </p:nvSpPr>
        <p:spPr>
          <a:xfrm>
            <a:off x="6830170" y="2186609"/>
            <a:ext cx="813581" cy="15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9981-C04D-4C91-9CFD-DEE9121ED962}"/>
              </a:ext>
            </a:extLst>
          </p:cNvPr>
          <p:cNvSpPr txBox="1"/>
          <p:nvPr/>
        </p:nvSpPr>
        <p:spPr>
          <a:xfrm>
            <a:off x="7950795" y="4591230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rank_NODE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9E53A0-2CF8-4FAF-A202-9B1E1A14897F}"/>
              </a:ext>
            </a:extLst>
          </p:cNvPr>
          <p:cNvCxnSpPr>
            <a:cxnSpLocks/>
          </p:cNvCxnSpPr>
          <p:nvPr/>
        </p:nvCxnSpPr>
        <p:spPr>
          <a:xfrm flipH="1">
            <a:off x="10752000" y="3101009"/>
            <a:ext cx="451388" cy="15916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8E6E9D8-F23F-4A33-AC22-66FAAC6B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97" y="1176630"/>
            <a:ext cx="4497049" cy="38145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767625-CF8D-4A40-93E4-8E39EDE7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" y="1198004"/>
            <a:ext cx="3960000" cy="3680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56669" y="2615978"/>
            <a:ext cx="771276" cy="1131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-71016" y="4890348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AIC=663.04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216102" y="4960562"/>
            <a:ext cx="488928" cy="43935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6"/>
            <a:ext cx="36675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</a:t>
            </a:r>
            <a:r>
              <a:rPr lang="it-IT" sz="1200" dirty="0" err="1"/>
              <a:t>length</a:t>
            </a:r>
            <a:r>
              <a:rPr lang="it-IT" sz="1200" dirty="0"/>
              <a:t>(cm)+ fate* </a:t>
            </a:r>
            <a:r>
              <a:rPr lang="it-IT" sz="1200" dirty="0" err="1"/>
              <a:t>distance</a:t>
            </a:r>
            <a:r>
              <a:rPr lang="it-IT" sz="1200" dirty="0"/>
              <a:t>+ fate* m+ fate*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405B1-A3DF-4150-8A0A-E161BA96F2DA}"/>
              </a:ext>
            </a:extLst>
          </p:cNvPr>
          <p:cNvSpPr txBox="1"/>
          <p:nvPr/>
        </p:nvSpPr>
        <p:spPr>
          <a:xfrm>
            <a:off x="3959544" y="2072153"/>
            <a:ext cx="30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distance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EAEA5A-A7C9-42DB-9924-4837C39861A3}"/>
              </a:ext>
            </a:extLst>
          </p:cNvPr>
          <p:cNvCxnSpPr>
            <a:cxnSpLocks/>
          </p:cNvCxnSpPr>
          <p:nvPr/>
        </p:nvCxnSpPr>
        <p:spPr>
          <a:xfrm flipV="1">
            <a:off x="3729162" y="2337937"/>
            <a:ext cx="811033" cy="58814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78AEBE6-ED58-4875-9575-87C86D6E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C8E8A5-F4CD-48E8-8FA9-C494A6CB59A5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0A6607-73FE-4107-888D-08D55A48302E}"/>
              </a:ext>
            </a:extLst>
          </p:cNvPr>
          <p:cNvSpPr/>
          <p:nvPr/>
        </p:nvSpPr>
        <p:spPr>
          <a:xfrm>
            <a:off x="10895387" y="2648537"/>
            <a:ext cx="916826" cy="9914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E0F742E-CE95-43C9-8C04-25ABFED41A0C}"/>
              </a:ext>
            </a:extLst>
          </p:cNvPr>
          <p:cNvSpPr/>
          <p:nvPr/>
        </p:nvSpPr>
        <p:spPr>
          <a:xfrm>
            <a:off x="6830170" y="2186609"/>
            <a:ext cx="813581" cy="15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58245-135E-42C8-9655-48A8635E4B15}"/>
              </a:ext>
            </a:extLst>
          </p:cNvPr>
          <p:cNvSpPr txBox="1"/>
          <p:nvPr/>
        </p:nvSpPr>
        <p:spPr>
          <a:xfrm>
            <a:off x="4674147" y="4661729"/>
            <a:ext cx="205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Permute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CFDF66-B8B3-4AEC-95D9-29CB2DA756E4}"/>
              </a:ext>
            </a:extLst>
          </p:cNvPr>
          <p:cNvCxnSpPr>
            <a:cxnSpLocks/>
          </p:cNvCxnSpPr>
          <p:nvPr/>
        </p:nvCxnSpPr>
        <p:spPr>
          <a:xfrm flipH="1">
            <a:off x="6595075" y="3150475"/>
            <a:ext cx="4300312" cy="16284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DF12DC-1847-4F33-B921-0D9A4EE04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224" y="5146324"/>
            <a:ext cx="4989130" cy="17165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8E9455-0CAD-4BBE-9732-6F0EB338C960}"/>
              </a:ext>
            </a:extLst>
          </p:cNvPr>
          <p:cNvSpPr txBox="1"/>
          <p:nvPr/>
        </p:nvSpPr>
        <p:spPr>
          <a:xfrm>
            <a:off x="7552519" y="497886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AIC=667.78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F23CA53B-AD80-4B30-8A1C-B11DBCBE85CF}"/>
              </a:ext>
            </a:extLst>
          </p:cNvPr>
          <p:cNvSpPr/>
          <p:nvPr/>
        </p:nvSpPr>
        <p:spPr>
          <a:xfrm>
            <a:off x="8839637" y="5049078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9578-8AE4-4818-BE01-140B51A25ACC}"/>
              </a:ext>
            </a:extLst>
          </p:cNvPr>
          <p:cNvSpPr txBox="1"/>
          <p:nvPr/>
        </p:nvSpPr>
        <p:spPr>
          <a:xfrm>
            <a:off x="7005677" y="5556252"/>
            <a:ext cx="4156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u="sng" dirty="0"/>
              <a:t>352 times out of 10000 </a:t>
            </a:r>
            <a:r>
              <a:rPr lang="it-IT" sz="1200" dirty="0"/>
              <a:t>the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null</a:t>
            </a:r>
            <a:r>
              <a:rPr lang="it-IT" sz="1200" dirty="0"/>
              <a:t> model- </a:t>
            </a:r>
            <a:r>
              <a:rPr lang="it-IT" sz="1200" dirty="0" err="1"/>
              <a:t>aic</a:t>
            </a:r>
            <a:r>
              <a:rPr lang="it-IT" sz="1200" dirty="0"/>
              <a:t> of </a:t>
            </a:r>
            <a:r>
              <a:rPr lang="it-IT" sz="1200" dirty="0" err="1"/>
              <a:t>permutated</a:t>
            </a:r>
            <a:r>
              <a:rPr lang="it-IT" sz="1200" dirty="0"/>
              <a:t> </a:t>
            </a:r>
            <a:r>
              <a:rPr lang="it-IT" sz="1200" dirty="0" err="1"/>
              <a:t>ones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greater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the </a:t>
            </a:r>
            <a:r>
              <a:rPr lang="it-IT" sz="1200" dirty="0" err="1"/>
              <a:t>difference</a:t>
            </a:r>
            <a:r>
              <a:rPr lang="it-IT" sz="1200" dirty="0"/>
              <a:t> with real model!!! </a:t>
            </a:r>
            <a:r>
              <a:rPr lang="it-IT" sz="1200" b="1" dirty="0"/>
              <a:t>~ 4%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3E45EA-05B5-4737-BA35-16E6E9D6FEA1}"/>
              </a:ext>
            </a:extLst>
          </p:cNvPr>
          <p:cNvSpPr txBox="1"/>
          <p:nvPr/>
        </p:nvSpPr>
        <p:spPr>
          <a:xfrm>
            <a:off x="7236960" y="6041307"/>
            <a:ext cx="205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985215-59CA-4FD4-A079-F7044AAA46DD}"/>
              </a:ext>
            </a:extLst>
          </p:cNvPr>
          <p:cNvSpPr/>
          <p:nvPr/>
        </p:nvSpPr>
        <p:spPr>
          <a:xfrm rot="7352115">
            <a:off x="8958594" y="6038977"/>
            <a:ext cx="251012" cy="1730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44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9ACE189-B7BE-4316-944C-A05E801A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92" y="1251990"/>
            <a:ext cx="6961329" cy="1795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BC791-2BA7-4BE1-A5BA-BE775567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" y="1173922"/>
            <a:ext cx="4145823" cy="2870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116117" y="2270767"/>
            <a:ext cx="271189" cy="6320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3F04-5CDA-4E84-B6D9-DB0839016E7A}"/>
              </a:ext>
            </a:extLst>
          </p:cNvPr>
          <p:cNvSpPr txBox="1"/>
          <p:nvPr/>
        </p:nvSpPr>
        <p:spPr>
          <a:xfrm>
            <a:off x="29969" y="4064824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AIC=670.44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FBD0597-0D40-41E8-BCD1-1115317FA700}"/>
              </a:ext>
            </a:extLst>
          </p:cNvPr>
          <p:cNvSpPr/>
          <p:nvPr/>
        </p:nvSpPr>
        <p:spPr>
          <a:xfrm>
            <a:off x="1131334" y="3625465"/>
            <a:ext cx="488928" cy="439359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2CA51-EA41-4134-B15E-3676479AC00E}"/>
              </a:ext>
            </a:extLst>
          </p:cNvPr>
          <p:cNvSpPr txBox="1"/>
          <p:nvPr/>
        </p:nvSpPr>
        <p:spPr>
          <a:xfrm>
            <a:off x="2721627" y="3189821"/>
            <a:ext cx="9189928" cy="22554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b="1" u="sng" dirty="0"/>
              <a:t>average bursting of FATE V is exp(</a:t>
            </a:r>
            <a:r>
              <a:rPr lang="en-US" sz="1200" b="1" u="sng" dirty="0">
                <a:highlight>
                  <a:srgbClr val="FFFF00"/>
                </a:highlight>
              </a:rPr>
              <a:t>1.40</a:t>
            </a:r>
            <a:r>
              <a:rPr lang="en-US" sz="1200" b="1" u="sng" dirty="0"/>
              <a:t>)/1+</a:t>
            </a:r>
            <a:r>
              <a:rPr lang="en-US" sz="1200" b="1" u="sng" dirty="0">
                <a:highlight>
                  <a:srgbClr val="00FF00"/>
                </a:highlight>
              </a:rPr>
              <a:t>exp(1.40)=</a:t>
            </a:r>
            <a:r>
              <a:rPr lang="en-US" sz="1200" b="1" u="sng" dirty="0">
                <a:highlight>
                  <a:srgbClr val="00FFFF"/>
                </a:highlight>
              </a:rPr>
              <a:t>8</a:t>
            </a:r>
            <a:r>
              <a:rPr lang="en-US" sz="1200" b="1" u="sng" dirty="0">
                <a:highlight>
                  <a:srgbClr val="00FFFF"/>
                </a:highlight>
                <a:sym typeface="Wingdings" panose="05000000000000000000" pitchFamily="2" charset="2"/>
              </a:rPr>
              <a:t>0</a:t>
            </a:r>
            <a:r>
              <a:rPr lang="en-US" sz="1200" b="1" u="sng" dirty="0">
                <a:sym typeface="Wingdings" panose="05000000000000000000" pitchFamily="2" charset="2"/>
              </a:rPr>
              <a:t>%</a:t>
            </a:r>
            <a:endParaRPr 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 has </a:t>
            </a:r>
            <a:r>
              <a:rPr lang="en-US" sz="1200" dirty="0">
                <a:sym typeface="Wingdings" panose="05000000000000000000" pitchFamily="2" charset="2"/>
              </a:rPr>
              <a:t>lower % of bursting by a factor of 80%*40%=</a:t>
            </a:r>
            <a:r>
              <a:rPr lang="en-US" sz="1200" b="1" u="sng" dirty="0">
                <a:sym typeface="Wingdings" panose="05000000000000000000" pitchFamily="2" charset="2"/>
              </a:rPr>
              <a:t>30%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80%*44%=35% </a:t>
            </a:r>
            <a:r>
              <a:rPr lang="en-US" sz="1200" b="1" dirty="0">
                <a:sym typeface="Wingdings" panose="05000000000000000000" pitchFamily="2" charset="2"/>
              </a:rPr>
              <a:t>every  increase of “m” NS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80%*34%=27% </a:t>
            </a:r>
            <a:r>
              <a:rPr lang="en-US" sz="1200" b="1" dirty="0">
                <a:sym typeface="Wingdings" panose="05000000000000000000" pitchFamily="2" charset="2"/>
              </a:rPr>
              <a:t>*every  increase of “v” 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M, with M buds has </a:t>
            </a:r>
            <a:r>
              <a:rPr lang="en-US" sz="1200" dirty="0">
                <a:sym typeface="Wingdings" panose="05000000000000000000" pitchFamily="2" charset="2"/>
              </a:rPr>
              <a:t>lower % of bursting by a of 80%*39%= </a:t>
            </a:r>
            <a:r>
              <a:rPr lang="en-US" sz="1200" b="1" u="sng" dirty="0">
                <a:sym typeface="Wingdings" panose="05000000000000000000" pitchFamily="2" charset="2"/>
              </a:rPr>
              <a:t>31% 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(*)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M, with V buds has </a:t>
            </a:r>
            <a:r>
              <a:rPr lang="en-US" sz="1200" dirty="0">
                <a:sym typeface="Wingdings" panose="05000000000000000000" pitchFamily="2" charset="2"/>
              </a:rPr>
              <a:t>lower % of increase by a of 80%*59%=47</a:t>
            </a:r>
            <a:r>
              <a:rPr lang="en-US" sz="1200" b="1" u="sng" dirty="0">
                <a:sym typeface="Wingdings" panose="05000000000000000000" pitchFamily="2" charset="2"/>
              </a:rPr>
              <a:t>% 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FAAF98-4C64-4887-B03B-8784BDDC6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FEDF26-B0E1-40A1-B42C-D496EBBDAFC8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5001-6365-40BF-A5CE-365B37B4D0F6}"/>
              </a:ext>
            </a:extLst>
          </p:cNvPr>
          <p:cNvSpPr txBox="1"/>
          <p:nvPr/>
        </p:nvSpPr>
        <p:spPr>
          <a:xfrm>
            <a:off x="24773" y="4463429"/>
            <a:ext cx="282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highlight>
                  <a:srgbClr val="FFFF00"/>
                </a:highlight>
              </a:rPr>
              <a:t>Odds</a:t>
            </a:r>
            <a:r>
              <a:rPr lang="it-IT" sz="1200" dirty="0">
                <a:highlight>
                  <a:srgbClr val="FFFF00"/>
                </a:highlight>
              </a:rPr>
              <a:t>= </a:t>
            </a:r>
            <a:r>
              <a:rPr lang="it-IT" sz="1200" dirty="0" err="1">
                <a:highlight>
                  <a:srgbClr val="FFFF00"/>
                </a:highlight>
              </a:rPr>
              <a:t>succes</a:t>
            </a:r>
            <a:r>
              <a:rPr lang="it-IT" sz="1200" dirty="0">
                <a:highlight>
                  <a:srgbClr val="FFFF00"/>
                </a:highlight>
              </a:rPr>
              <a:t>/</a:t>
            </a:r>
            <a:r>
              <a:rPr lang="it-IT" sz="1200" dirty="0" err="1">
                <a:highlight>
                  <a:srgbClr val="FFFF00"/>
                </a:highlight>
              </a:rPr>
              <a:t>insucces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it-IT" sz="1200" dirty="0" err="1">
                <a:highlight>
                  <a:srgbClr val="FFFF00"/>
                </a:highlight>
                <a:sym typeface="Wingdings" panose="05000000000000000000" pitchFamily="2" charset="2"/>
              </a:rPr>
              <a:t>exp</a:t>
            </a:r>
            <a:r>
              <a:rPr lang="it-IT" sz="1200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it-IT" sz="1200" dirty="0" err="1">
                <a:highlight>
                  <a:srgbClr val="FFFF00"/>
                </a:highlight>
                <a:sym typeface="Wingdings" panose="05000000000000000000" pitchFamily="2" charset="2"/>
              </a:rPr>
              <a:t>coefficient</a:t>
            </a:r>
            <a:r>
              <a:rPr lang="it-IT" sz="1200" dirty="0"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endParaRPr lang="it-IT" sz="1200" dirty="0">
              <a:highlight>
                <a:srgbClr val="FFFF00"/>
              </a:highlight>
            </a:endParaRPr>
          </a:p>
          <a:p>
            <a:r>
              <a:rPr lang="it-IT" sz="1200" dirty="0" err="1">
                <a:highlight>
                  <a:srgbClr val="FFFF00"/>
                </a:highlight>
              </a:rPr>
              <a:t>Prob</a:t>
            </a:r>
            <a:r>
              <a:rPr lang="it-IT" sz="1200" dirty="0">
                <a:highlight>
                  <a:srgbClr val="FFFF00"/>
                </a:highlight>
              </a:rPr>
              <a:t>= </a:t>
            </a:r>
            <a:r>
              <a:rPr lang="it-IT" sz="1200" dirty="0" err="1">
                <a:highlight>
                  <a:srgbClr val="FFFF00"/>
                </a:highlight>
              </a:rPr>
              <a:t>odds</a:t>
            </a:r>
            <a:r>
              <a:rPr lang="it-IT" sz="1200" dirty="0">
                <a:highlight>
                  <a:srgbClr val="FFFF00"/>
                </a:highlight>
              </a:rPr>
              <a:t>/(1+odds)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79F76-E09E-4887-8B9A-1D7591B07D8A}"/>
              </a:ext>
            </a:extLst>
          </p:cNvPr>
          <p:cNvSpPr txBox="1"/>
          <p:nvPr/>
        </p:nvSpPr>
        <p:spPr>
          <a:xfrm>
            <a:off x="3997348" y="5710019"/>
            <a:ext cx="499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V and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m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387705-E182-41DE-BDC6-8C701B019829}"/>
              </a:ext>
            </a:extLst>
          </p:cNvPr>
          <p:cNvSpPr/>
          <p:nvPr/>
        </p:nvSpPr>
        <p:spPr>
          <a:xfrm>
            <a:off x="5293343" y="1227415"/>
            <a:ext cx="465826" cy="2367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6342952-8004-4100-811B-EB9074565BDD}"/>
              </a:ext>
            </a:extLst>
          </p:cNvPr>
          <p:cNvCxnSpPr>
            <a:cxnSpLocks/>
            <a:stCxn id="18" idx="2"/>
            <a:endCxn id="24" idx="1"/>
          </p:cNvCxnSpPr>
          <p:nvPr/>
        </p:nvCxnSpPr>
        <p:spPr>
          <a:xfrm rot="10800000" flipH="1" flipV="1">
            <a:off x="5293342" y="1345814"/>
            <a:ext cx="45495" cy="515918"/>
          </a:xfrm>
          <a:prstGeom prst="curvedConnector4">
            <a:avLst>
              <a:gd name="adj1" fmla="val -502473"/>
              <a:gd name="adj2" fmla="val 5811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516FCA9-65DE-469C-BBFC-F0EA4113B192}"/>
              </a:ext>
            </a:extLst>
          </p:cNvPr>
          <p:cNvSpPr/>
          <p:nvPr/>
        </p:nvSpPr>
        <p:spPr>
          <a:xfrm>
            <a:off x="5270619" y="1827054"/>
            <a:ext cx="465826" cy="23679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3A62D-FE44-436E-9952-285DB13946D6}"/>
              </a:ext>
            </a:extLst>
          </p:cNvPr>
          <p:cNvSpPr txBox="1"/>
          <p:nvPr/>
        </p:nvSpPr>
        <p:spPr>
          <a:xfrm>
            <a:off x="4267199" y="1140840"/>
            <a:ext cx="798693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AC8594-6E65-45D8-AEDC-99A5C5411E62}"/>
              </a:ext>
            </a:extLst>
          </p:cNvPr>
          <p:cNvSpPr/>
          <p:nvPr/>
        </p:nvSpPr>
        <p:spPr>
          <a:xfrm>
            <a:off x="5316089" y="2419292"/>
            <a:ext cx="465826" cy="236798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8E20837-EAE1-4AA2-A161-3727AC99E0CD}"/>
              </a:ext>
            </a:extLst>
          </p:cNvPr>
          <p:cNvCxnSpPr>
            <a:cxnSpLocks/>
            <a:stCxn id="24" idx="2"/>
          </p:cNvCxnSpPr>
          <p:nvPr/>
        </p:nvCxnSpPr>
        <p:spPr>
          <a:xfrm rot="10800000" flipH="1" flipV="1">
            <a:off x="5270619" y="1945453"/>
            <a:ext cx="67208" cy="508516"/>
          </a:xfrm>
          <a:prstGeom prst="curvedConnector4">
            <a:avLst>
              <a:gd name="adj1" fmla="val -340138"/>
              <a:gd name="adj2" fmla="val 61642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47920F-74B9-4F6C-A04B-E2A70D792548}"/>
              </a:ext>
            </a:extLst>
          </p:cNvPr>
          <p:cNvSpPr txBox="1"/>
          <p:nvPr/>
        </p:nvSpPr>
        <p:spPr>
          <a:xfrm>
            <a:off x="3587031" y="2636800"/>
            <a:ext cx="169495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)/1+Exp(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1422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sylleptic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226774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1" y="256697"/>
            <a:ext cx="4394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fate+fate</a:t>
            </a:r>
            <a:r>
              <a:rPr lang="it-IT" sz="1200" dirty="0"/>
              <a:t>* m+ fate* 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75C6E-9FFC-4E11-A823-D176A366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3D9CE3-04CC-4B35-A050-561316E30C06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C4EC501-F051-4EAA-A1E1-3ED96D6CE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" y="1301817"/>
            <a:ext cx="5491742" cy="4118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7C7F8-0A6D-4B6A-9E36-80158206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06" y="1600507"/>
            <a:ext cx="4935791" cy="34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34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CF4CB-02CA-4EBA-B3F5-98C9EB619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54" y="3232300"/>
            <a:ext cx="4701346" cy="3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C4E51-63CC-44ED-B1DC-440CB3A9E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35" y="6428"/>
            <a:ext cx="4892867" cy="36696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Box4: do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71F92-2E6C-4232-9077-41C0AA56BDBF}"/>
              </a:ext>
            </a:extLst>
          </p:cNvPr>
          <p:cNvSpPr/>
          <p:nvPr/>
        </p:nvSpPr>
        <p:spPr>
          <a:xfrm>
            <a:off x="2045344" y="0"/>
            <a:ext cx="23741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M+V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00B8-8B49-47B8-9E6D-D56FEF39FCD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75C6E-9FFC-4E11-A823-D176A3661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3D9CE3-04CC-4B35-A050-561316E30C06}"/>
              </a:ext>
            </a:extLst>
          </p:cNvPr>
          <p:cNvSpPr/>
          <p:nvPr/>
        </p:nvSpPr>
        <p:spPr>
          <a:xfrm>
            <a:off x="11697946" y="798721"/>
            <a:ext cx="213608" cy="110605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67C7F8-0A6D-4B6A-9E36-801582061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03" y="4115360"/>
            <a:ext cx="3816668" cy="264294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C4EC501-F051-4EAA-A1E1-3ED96D6CE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0" y="875928"/>
            <a:ext cx="4310818" cy="32331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AAFC4D8-594F-46BF-BC51-9F57D88C2D8E}"/>
              </a:ext>
            </a:extLst>
          </p:cNvPr>
          <p:cNvSpPr/>
          <p:nvPr/>
        </p:nvSpPr>
        <p:spPr>
          <a:xfrm>
            <a:off x="1276709" y="1282460"/>
            <a:ext cx="828136" cy="2478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D7A8AA-8B73-4306-BE64-7AC079238756}"/>
              </a:ext>
            </a:extLst>
          </p:cNvPr>
          <p:cNvSpPr/>
          <p:nvPr/>
        </p:nvSpPr>
        <p:spPr>
          <a:xfrm>
            <a:off x="2619555" y="1282459"/>
            <a:ext cx="828136" cy="2478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sp>
        <p:nvSpPr>
          <p:cNvPr id="61" name="Flowchart: Collate 60">
            <a:extLst>
              <a:ext uri="{FF2B5EF4-FFF2-40B4-BE49-F238E27FC236}">
                <a16:creationId xmlns:a16="http://schemas.microsoft.com/office/drawing/2014/main" id="{4F88FDBD-E5DE-4D12-B2F1-5B8A5DBBB570}"/>
              </a:ext>
            </a:extLst>
          </p:cNvPr>
          <p:cNvSpPr/>
          <p:nvPr/>
        </p:nvSpPr>
        <p:spPr>
          <a:xfrm rot="5025691">
            <a:off x="9820803" y="45565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B9A569-1B0B-4FED-8780-99CDBE2C6A88}"/>
              </a:ext>
            </a:extLst>
          </p:cNvPr>
          <p:cNvSpPr txBox="1"/>
          <p:nvPr/>
        </p:nvSpPr>
        <p:spPr>
          <a:xfrm>
            <a:off x="9439669" y="45854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44CA70-7D8B-4EC7-9855-AAA32BC789A5}"/>
              </a:ext>
            </a:extLst>
          </p:cNvPr>
          <p:cNvSpPr txBox="1"/>
          <p:nvPr/>
        </p:nvSpPr>
        <p:spPr>
          <a:xfrm>
            <a:off x="9439670" y="45854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79" name="Picture 78" descr="Chart&#10;&#10;Description automatically generated">
            <a:extLst>
              <a:ext uri="{FF2B5EF4-FFF2-40B4-BE49-F238E27FC236}">
                <a16:creationId xmlns:a16="http://schemas.microsoft.com/office/drawing/2014/main" id="{C64F73F8-B693-4AC4-91E0-7272E8CEB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06" y="49273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Flowchart: Collate 67">
            <a:extLst>
              <a:ext uri="{FF2B5EF4-FFF2-40B4-BE49-F238E27FC236}">
                <a16:creationId xmlns:a16="http://schemas.microsoft.com/office/drawing/2014/main" id="{B2659477-7786-4E2A-8723-CF78C019471E}"/>
              </a:ext>
            </a:extLst>
          </p:cNvPr>
          <p:cNvSpPr/>
          <p:nvPr/>
        </p:nvSpPr>
        <p:spPr>
          <a:xfrm rot="5025691">
            <a:off x="9820804" y="4556520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lowchart: Collate 65">
            <a:extLst>
              <a:ext uri="{FF2B5EF4-FFF2-40B4-BE49-F238E27FC236}">
                <a16:creationId xmlns:a16="http://schemas.microsoft.com/office/drawing/2014/main" id="{5A74B8C0-194C-4D41-8D1A-2048E80BF438}"/>
              </a:ext>
            </a:extLst>
          </p:cNvPr>
          <p:cNvSpPr/>
          <p:nvPr/>
        </p:nvSpPr>
        <p:spPr>
          <a:xfrm rot="18884089">
            <a:off x="9556985" y="5042012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26855D-6402-40E8-A6F5-61D1D78A321B}"/>
              </a:ext>
            </a:extLst>
          </p:cNvPr>
          <p:cNvSpPr txBox="1"/>
          <p:nvPr/>
        </p:nvSpPr>
        <p:spPr>
          <a:xfrm>
            <a:off x="9227531" y="552712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1390072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AA033-F558-4B6C-BEF2-DF32D3B7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" y="874895"/>
            <a:ext cx="4445835" cy="2821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97DCB-951A-4CF6-A93F-4C842CAC6B1E}"/>
              </a:ext>
            </a:extLst>
          </p:cNvPr>
          <p:cNvSpPr txBox="1"/>
          <p:nvPr/>
        </p:nvSpPr>
        <p:spPr>
          <a:xfrm>
            <a:off x="6491801" y="1567204"/>
            <a:ext cx="316309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NO SIGNIFICANCE AT 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6708A-7E39-4625-851A-80F5E6F190D8}"/>
              </a:ext>
            </a:extLst>
          </p:cNvPr>
          <p:cNvSpPr/>
          <p:nvPr/>
        </p:nvSpPr>
        <p:spPr>
          <a:xfrm>
            <a:off x="171555" y="151669"/>
            <a:ext cx="1989212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81317-E888-4F8D-9684-BA915B26A9B7}"/>
              </a:ext>
            </a:extLst>
          </p:cNvPr>
          <p:cNvSpPr txBox="1"/>
          <p:nvPr/>
        </p:nvSpPr>
        <p:spPr>
          <a:xfrm>
            <a:off x="2160767" y="151669"/>
            <a:ext cx="761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Tot_buds</a:t>
            </a:r>
            <a:r>
              <a:rPr lang="it-IT" dirty="0"/>
              <a:t>(</a:t>
            </a:r>
            <a:r>
              <a:rPr lang="it-IT" dirty="0" err="1"/>
              <a:t>m+v+b</a:t>
            </a:r>
            <a:r>
              <a:rPr lang="it-IT" dirty="0"/>
              <a:t>)~</a:t>
            </a:r>
            <a:r>
              <a:rPr lang="it-IT" dirty="0" err="1"/>
              <a:t>shoot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(cm)+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node+distance</a:t>
            </a:r>
            <a:r>
              <a:rPr lang="it-IT" dirty="0"/>
              <a:t>+ </a:t>
            </a:r>
            <a:r>
              <a:rPr lang="it-IT" dirty="0" err="1"/>
              <a:t>length</a:t>
            </a:r>
            <a:r>
              <a:rPr lang="it-IT" dirty="0"/>
              <a:t>(</a:t>
            </a:r>
            <a:r>
              <a:rPr lang="it-IT" dirty="0" err="1"/>
              <a:t>node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1F9AA-F964-4501-93CA-57D0B657BB7F}"/>
              </a:ext>
            </a:extLst>
          </p:cNvPr>
          <p:cNvCxnSpPr>
            <a:cxnSpLocks/>
            <a:stCxn id="8" idx="2"/>
            <a:endCxn id="20" idx="3"/>
          </p:cNvCxnSpPr>
          <p:nvPr/>
        </p:nvCxnSpPr>
        <p:spPr>
          <a:xfrm flipH="1">
            <a:off x="3272287" y="1874981"/>
            <a:ext cx="4801064" cy="56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934BE-9957-404E-A4AB-C7E014F107D3}"/>
              </a:ext>
            </a:extLst>
          </p:cNvPr>
          <p:cNvSpPr/>
          <p:nvPr/>
        </p:nvSpPr>
        <p:spPr>
          <a:xfrm>
            <a:off x="2787268" y="2201693"/>
            <a:ext cx="485019" cy="472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301B1-099B-48BE-99AA-F4291A7B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1FF818-91F0-46BC-99EA-5ECC5E3CB9F7}"/>
              </a:ext>
            </a:extLst>
          </p:cNvPr>
          <p:cNvSpPr/>
          <p:nvPr/>
        </p:nvSpPr>
        <p:spPr>
          <a:xfrm>
            <a:off x="10869810" y="324031"/>
            <a:ext cx="483990" cy="98664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6438F-F136-4C08-B2B6-C530A505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42" y="3418426"/>
            <a:ext cx="6410829" cy="3208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EFF1E-280E-4324-B918-295354EE7E38}"/>
              </a:ext>
            </a:extLst>
          </p:cNvPr>
          <p:cNvSpPr txBox="1"/>
          <p:nvPr/>
        </p:nvSpPr>
        <p:spPr>
          <a:xfrm>
            <a:off x="0" y="3597452"/>
            <a:ext cx="20645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Removing</a:t>
            </a:r>
            <a:r>
              <a:rPr lang="it-IT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Distance</a:t>
            </a:r>
            <a:r>
              <a:rPr lang="it-IT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Length_nodes</a:t>
            </a:r>
            <a:r>
              <a:rPr lang="it-IT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rgbClr val="FF0000"/>
                </a:solidFill>
              </a:rPr>
              <a:t>Length_cm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BEBAEC-EE1E-4165-9928-9E81172A6512}"/>
              </a:ext>
            </a:extLst>
          </p:cNvPr>
          <p:cNvSpPr/>
          <p:nvPr/>
        </p:nvSpPr>
        <p:spPr>
          <a:xfrm>
            <a:off x="1984075" y="4049901"/>
            <a:ext cx="339306" cy="1827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A8CA3-ACDC-451F-BAC8-A442905081AE}"/>
              </a:ext>
            </a:extLst>
          </p:cNvPr>
          <p:cNvSpPr/>
          <p:nvPr/>
        </p:nvSpPr>
        <p:spPr>
          <a:xfrm>
            <a:off x="5544846" y="5066581"/>
            <a:ext cx="485019" cy="203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15551B-C1E0-465F-AF75-F8792092EFF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29865" y="1874981"/>
            <a:ext cx="2043486" cy="31750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026AAF9-CFF6-4879-97F7-F734B6E7F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60" y="2032429"/>
            <a:ext cx="4173395" cy="313004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61B90-D53E-40DC-BFF6-CA7BB930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07" y="4390616"/>
            <a:ext cx="2686008" cy="20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2844B0-BEC4-406C-9A7E-6F619AD6044B}"/>
              </a:ext>
            </a:extLst>
          </p:cNvPr>
          <p:cNvSpPr txBox="1"/>
          <p:nvPr/>
        </p:nvSpPr>
        <p:spPr>
          <a:xfrm>
            <a:off x="9439670" y="45854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1CA9A88C-CDE1-488F-825D-BE6EA23ED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06" y="49273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" name="Flowchart: Collate 65">
            <a:extLst>
              <a:ext uri="{FF2B5EF4-FFF2-40B4-BE49-F238E27FC236}">
                <a16:creationId xmlns:a16="http://schemas.microsoft.com/office/drawing/2014/main" id="{A2838FB9-D31E-4D06-A9F8-6A0DE8F848F7}"/>
              </a:ext>
            </a:extLst>
          </p:cNvPr>
          <p:cNvSpPr/>
          <p:nvPr/>
        </p:nvSpPr>
        <p:spPr>
          <a:xfrm rot="5025691">
            <a:off x="9820804" y="4556520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lowchart: Collate 66">
            <a:extLst>
              <a:ext uri="{FF2B5EF4-FFF2-40B4-BE49-F238E27FC236}">
                <a16:creationId xmlns:a16="http://schemas.microsoft.com/office/drawing/2014/main" id="{168C119F-CD95-484F-9E80-7066C978F4D5}"/>
              </a:ext>
            </a:extLst>
          </p:cNvPr>
          <p:cNvSpPr/>
          <p:nvPr/>
        </p:nvSpPr>
        <p:spPr>
          <a:xfrm rot="18884089">
            <a:off x="9556985" y="5042012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CFA77-63E7-4B1C-B054-F3819F6C7CA8}"/>
              </a:ext>
            </a:extLst>
          </p:cNvPr>
          <p:cNvSpPr txBox="1"/>
          <p:nvPr/>
        </p:nvSpPr>
        <p:spPr>
          <a:xfrm>
            <a:off x="9227531" y="552712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</p:spTree>
    <p:extLst>
      <p:ext uri="{BB962C8B-B14F-4D97-AF65-F5344CB8AC3E}">
        <p14:creationId xmlns:p14="http://schemas.microsoft.com/office/powerpoint/2010/main" val="68776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907700-27DA-4283-97F8-DC06D43B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72" y="671246"/>
            <a:ext cx="6219139" cy="28703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CEB2-61BD-4B7F-A3C6-DD34052C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78FD2-54DC-4450-B46A-F62DE4AC1965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08F8-E690-4692-AE57-7787630C2E18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…?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264E-0D58-41F4-A189-6616B16C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84473"/>
            <a:ext cx="5549660" cy="304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B9D17-A7E3-4D4A-97D3-D377D8FE3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659" y="3732058"/>
            <a:ext cx="5608320" cy="839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53579-213A-4A8F-A09B-3A0EBB5D7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59" y="4571289"/>
            <a:ext cx="5802418" cy="922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EDF2BC-6F8D-40D8-8291-15BB9A2C0896}"/>
              </a:ext>
            </a:extLst>
          </p:cNvPr>
          <p:cNvSpPr txBox="1"/>
          <p:nvPr/>
        </p:nvSpPr>
        <p:spPr>
          <a:xfrm>
            <a:off x="5743759" y="4786456"/>
            <a:ext cx="151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Sig</a:t>
            </a:r>
            <a:r>
              <a:rPr lang="it-IT" sz="1000" dirty="0"/>
              <a:t>=0.001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AE14A-E2D4-47BA-B879-D53D711DCB9C}"/>
              </a:ext>
            </a:extLst>
          </p:cNvPr>
          <p:cNvSpPr txBox="1"/>
          <p:nvPr/>
        </p:nvSpPr>
        <p:spPr>
          <a:xfrm>
            <a:off x="4656830" y="4776159"/>
            <a:ext cx="1086929" cy="83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27318-AC74-4657-82A2-A40CC19F4ABE}"/>
              </a:ext>
            </a:extLst>
          </p:cNvPr>
          <p:cNvSpPr txBox="1"/>
          <p:nvPr/>
        </p:nvSpPr>
        <p:spPr>
          <a:xfrm>
            <a:off x="4278701" y="5610046"/>
            <a:ext cx="2346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length_nodes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7AE0BE-B347-4989-AD97-235656262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72" y="3553247"/>
            <a:ext cx="6057900" cy="9906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28D0D7-9E3E-4D45-A5C5-17E7207F64C6}"/>
              </a:ext>
            </a:extLst>
          </p:cNvPr>
          <p:cNvSpPr/>
          <p:nvPr/>
        </p:nvSpPr>
        <p:spPr>
          <a:xfrm rot="17342175">
            <a:off x="6227883" y="4975950"/>
            <a:ext cx="856890" cy="2905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FFCB9-5086-4FB7-A48B-84B42810EAF9}"/>
              </a:ext>
            </a:extLst>
          </p:cNvPr>
          <p:cNvSpPr txBox="1"/>
          <p:nvPr/>
        </p:nvSpPr>
        <p:spPr>
          <a:xfrm>
            <a:off x="7471913" y="3737402"/>
            <a:ext cx="1086929" cy="83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B5CEFE-9818-41F4-B302-C074EF5A7DB0}"/>
              </a:ext>
            </a:extLst>
          </p:cNvPr>
          <p:cNvSpPr txBox="1"/>
          <p:nvPr/>
        </p:nvSpPr>
        <p:spPr>
          <a:xfrm>
            <a:off x="7471913" y="4822553"/>
            <a:ext cx="2346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length_cm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24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4B82B13-1C94-477F-BFF3-8DE2583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977" y="70582"/>
            <a:ext cx="4854835" cy="4003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02D8-386E-46B4-B5D2-9416BE8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CEB2-61BD-4B7F-A3C6-DD34052C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78FD2-54DC-4450-B46A-F62DE4AC1965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08F8-E690-4692-AE57-7787630C2E18}"/>
              </a:ext>
            </a:extLst>
          </p:cNvPr>
          <p:cNvSpPr/>
          <p:nvPr/>
        </p:nvSpPr>
        <p:spPr>
          <a:xfrm>
            <a:off x="324565" y="158900"/>
            <a:ext cx="198131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Box3: proportion of …?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DF2BC-6F8D-40D8-8291-15BB9A2C0896}"/>
              </a:ext>
            </a:extLst>
          </p:cNvPr>
          <p:cNvSpPr txBox="1"/>
          <p:nvPr/>
        </p:nvSpPr>
        <p:spPr>
          <a:xfrm>
            <a:off x="60800" y="5162026"/>
            <a:ext cx="1510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Sig</a:t>
            </a:r>
            <a:r>
              <a:rPr lang="it-IT" sz="1000" dirty="0"/>
              <a:t>=0.001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27318-AC74-4657-82A2-A40CC19F4ABE}"/>
              </a:ext>
            </a:extLst>
          </p:cNvPr>
          <p:cNvSpPr txBox="1"/>
          <p:nvPr/>
        </p:nvSpPr>
        <p:spPr>
          <a:xfrm>
            <a:off x="60800" y="3922950"/>
            <a:ext cx="23463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</a:rPr>
              <a:t>Because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redundant</a:t>
            </a:r>
            <a:r>
              <a:rPr lang="it-IT" dirty="0">
                <a:solidFill>
                  <a:srgbClr val="FF0000"/>
                </a:solidFill>
              </a:rPr>
              <a:t> i </a:t>
            </a:r>
            <a:r>
              <a:rPr lang="it-IT" dirty="0" err="1">
                <a:solidFill>
                  <a:srgbClr val="FF0000"/>
                </a:solidFill>
              </a:rPr>
              <a:t>chose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rank_node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E3D63-27F8-4EA4-A543-C7A120F2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" y="720908"/>
            <a:ext cx="4079879" cy="30492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CAE14A-E2D4-47BA-B879-D53D711DCB9C}"/>
              </a:ext>
            </a:extLst>
          </p:cNvPr>
          <p:cNvSpPr txBox="1"/>
          <p:nvPr/>
        </p:nvSpPr>
        <p:spPr>
          <a:xfrm>
            <a:off x="810883" y="3215249"/>
            <a:ext cx="902049" cy="591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28D0D7-9E3E-4D45-A5C5-17E7207F64C6}"/>
              </a:ext>
            </a:extLst>
          </p:cNvPr>
          <p:cNvSpPr/>
          <p:nvPr/>
        </p:nvSpPr>
        <p:spPr>
          <a:xfrm rot="19822212">
            <a:off x="1586949" y="2908393"/>
            <a:ext cx="2811121" cy="745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7771ACB7-3DA7-4CF2-A35D-40109BEE2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6" y="2489803"/>
            <a:ext cx="5538814" cy="4154111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low confidence">
            <a:extLst>
              <a:ext uri="{FF2B5EF4-FFF2-40B4-BE49-F238E27FC236}">
                <a16:creationId xmlns:a16="http://schemas.microsoft.com/office/drawing/2014/main" id="{FD250492-EBFD-4BE5-87ED-FE0BA8059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72" y="4141793"/>
            <a:ext cx="3377210" cy="253290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BAE90BE8-4506-46BC-8CA0-D1C403B7F1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448" t="9366" r="1448" b="14105"/>
          <a:stretch/>
        </p:blipFill>
        <p:spPr>
          <a:xfrm>
            <a:off x="9686045" y="1051466"/>
            <a:ext cx="2505955" cy="1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58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EAB9-F6B2-4472-8021-400C490A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A71F5-FEF9-4598-B414-5E499039870D}"/>
              </a:ext>
            </a:extLst>
          </p:cNvPr>
          <p:cNvSpPr/>
          <p:nvPr/>
        </p:nvSpPr>
        <p:spPr>
          <a:xfrm>
            <a:off x="2265218" y="5347855"/>
            <a:ext cx="3429000" cy="574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81CF-432B-4424-ADB4-86A8A71B66F5}"/>
              </a:ext>
            </a:extLst>
          </p:cNvPr>
          <p:cNvSpPr txBox="1"/>
          <p:nvPr/>
        </p:nvSpPr>
        <p:spPr>
          <a:xfrm>
            <a:off x="1442833" y="5892492"/>
            <a:ext cx="233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Distance</a:t>
            </a:r>
            <a:r>
              <a:rPr lang="it-IT" sz="1200" dirty="0"/>
              <a:t> 0= </a:t>
            </a:r>
            <a:r>
              <a:rPr lang="it-IT" sz="1200" dirty="0" err="1"/>
              <a:t>median</a:t>
            </a:r>
            <a:r>
              <a:rPr lang="it-IT" sz="1200" dirty="0"/>
              <a:t> </a:t>
            </a:r>
            <a:r>
              <a:rPr lang="it-IT" sz="1200" dirty="0" err="1"/>
              <a:t>node</a:t>
            </a:r>
            <a:r>
              <a:rPr lang="it-IT" sz="1200" dirty="0"/>
              <a:t>;</a:t>
            </a:r>
          </a:p>
          <a:p>
            <a:r>
              <a:rPr lang="it-IT" sz="1200" dirty="0" err="1"/>
              <a:t>Distance</a:t>
            </a:r>
            <a:r>
              <a:rPr lang="it-IT" sz="1200" dirty="0"/>
              <a:t> &lt;0= base of the </a:t>
            </a:r>
            <a:r>
              <a:rPr lang="it-IT" sz="1200" dirty="0" err="1"/>
              <a:t>shoot</a:t>
            </a:r>
            <a:r>
              <a:rPr lang="it-IT" sz="1200" dirty="0"/>
              <a:t>;</a:t>
            </a:r>
          </a:p>
          <a:p>
            <a:r>
              <a:rPr lang="it-IT" sz="1200" dirty="0" err="1"/>
              <a:t>Distance</a:t>
            </a:r>
            <a:r>
              <a:rPr lang="it-IT" sz="1200" dirty="0"/>
              <a:t> &gt;0= top of the </a:t>
            </a:r>
            <a:r>
              <a:rPr lang="it-IT" sz="1200" dirty="0" err="1"/>
              <a:t>shoot</a:t>
            </a:r>
            <a:r>
              <a:rPr lang="it-IT" sz="12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AD5DA-8B64-4329-A1D9-760EDDC4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4" y="168551"/>
            <a:ext cx="8038954" cy="5575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0CB5B0-FA45-4032-BEE2-5BC0743756E2}"/>
              </a:ext>
            </a:extLst>
          </p:cNvPr>
          <p:cNvSpPr/>
          <p:nvPr/>
        </p:nvSpPr>
        <p:spPr>
          <a:xfrm>
            <a:off x="603195" y="5189910"/>
            <a:ext cx="3429000" cy="574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F08758-3326-4FBB-8E14-B1E06F1C8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48" t="9366" r="1448" b="420"/>
          <a:stretch/>
        </p:blipFill>
        <p:spPr>
          <a:xfrm>
            <a:off x="7885659" y="3329795"/>
            <a:ext cx="4317843" cy="29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5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 with low confidence">
            <a:extLst>
              <a:ext uri="{FF2B5EF4-FFF2-40B4-BE49-F238E27FC236}">
                <a16:creationId xmlns:a16="http://schemas.microsoft.com/office/drawing/2014/main" id="{98CB3AF6-7768-4C2D-BC80-C45C7E1AF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0" y="2424055"/>
            <a:ext cx="1800000" cy="135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74FC5E7-E79F-4342-9965-A16015B84CD0}"/>
              </a:ext>
            </a:extLst>
          </p:cNvPr>
          <p:cNvSpPr txBox="1"/>
          <p:nvPr/>
        </p:nvSpPr>
        <p:spPr>
          <a:xfrm>
            <a:off x="3824525" y="2833000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~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rank_node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38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6EAF0C-3676-4EF1-A411-9923514C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74" y="1151244"/>
            <a:ext cx="4680000" cy="444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A8D13-F8FC-4CEB-80E1-4EEBA511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48" y="1228684"/>
            <a:ext cx="4680000" cy="466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39F3F-D4A9-4541-96D8-02260AE38102}"/>
              </a:ext>
            </a:extLst>
          </p:cNvPr>
          <p:cNvSpPr txBox="1"/>
          <p:nvPr/>
        </p:nvSpPr>
        <p:spPr>
          <a:xfrm>
            <a:off x="4608947" y="1459510"/>
            <a:ext cx="30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from the model LENGTH_NODE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7D8C-A1DC-4B17-AA44-C30A3B477C04}"/>
              </a:ext>
            </a:extLst>
          </p:cNvPr>
          <p:cNvSpPr/>
          <p:nvPr/>
        </p:nvSpPr>
        <p:spPr>
          <a:xfrm>
            <a:off x="3571337" y="2848552"/>
            <a:ext cx="837444" cy="16429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B035A-429B-438B-9105-FB27AB297609}"/>
              </a:ext>
            </a:extLst>
          </p:cNvPr>
          <p:cNvCxnSpPr>
            <a:cxnSpLocks/>
          </p:cNvCxnSpPr>
          <p:nvPr/>
        </p:nvCxnSpPr>
        <p:spPr>
          <a:xfrm flipH="1">
            <a:off x="4408781" y="2212883"/>
            <a:ext cx="1648495" cy="111116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C6FDA-172C-41E0-A75E-5AAAAE8A2024}"/>
              </a:ext>
            </a:extLst>
          </p:cNvPr>
          <p:cNvSpPr/>
          <p:nvPr/>
        </p:nvSpPr>
        <p:spPr>
          <a:xfrm>
            <a:off x="10524227" y="2848552"/>
            <a:ext cx="902898" cy="13937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B0650-24A7-473C-9C6A-29F2A147DEEB}"/>
              </a:ext>
            </a:extLst>
          </p:cNvPr>
          <p:cNvSpPr txBox="1"/>
          <p:nvPr/>
        </p:nvSpPr>
        <p:spPr>
          <a:xfrm>
            <a:off x="7923734" y="5660501"/>
            <a:ext cx="30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 </a:t>
            </a:r>
            <a:r>
              <a:rPr lang="it-IT" dirty="0" err="1">
                <a:solidFill>
                  <a:srgbClr val="FF0000"/>
                </a:solidFill>
              </a:rPr>
              <a:t>remove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rank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node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30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C9F61-80AA-413C-A882-45647475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" y="784780"/>
            <a:ext cx="3089287" cy="2644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300ECC-6AAB-4CA5-9535-9C6AE967686F}"/>
              </a:ext>
            </a:extLst>
          </p:cNvPr>
          <p:cNvSpPr txBox="1"/>
          <p:nvPr/>
        </p:nvSpPr>
        <p:spPr>
          <a:xfrm>
            <a:off x="163901" y="3079131"/>
            <a:ext cx="11864197" cy="29940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b="1" u="sng" dirty="0"/>
              <a:t>average bursting of FATE V is exp(</a:t>
            </a:r>
            <a:r>
              <a:rPr lang="en-US" sz="1200" b="1" u="sng" dirty="0">
                <a:highlight>
                  <a:srgbClr val="FFFF00"/>
                </a:highlight>
              </a:rPr>
              <a:t>0.62130562</a:t>
            </a:r>
            <a:r>
              <a:rPr lang="en-US" sz="1200" b="1" u="sng" dirty="0"/>
              <a:t>)/1+</a:t>
            </a:r>
            <a:r>
              <a:rPr lang="en-US" sz="1200" b="1" u="sng" dirty="0">
                <a:highlight>
                  <a:srgbClr val="00FF00"/>
                </a:highlight>
              </a:rPr>
              <a:t>exp(0.62130562)</a:t>
            </a:r>
            <a:r>
              <a:rPr lang="en-US" sz="1200" b="1" u="sng" dirty="0"/>
              <a:t>=</a:t>
            </a:r>
            <a:r>
              <a:rPr lang="en-US" sz="1200" b="1" u="sng" dirty="0">
                <a:highlight>
                  <a:srgbClr val="00FFFF"/>
                </a:highlight>
                <a:sym typeface="Wingdings" panose="05000000000000000000" pitchFamily="2" charset="2"/>
              </a:rPr>
              <a:t>65%</a:t>
            </a:r>
            <a:endParaRPr 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>
                <a:sym typeface="Wingdings" panose="05000000000000000000" pitchFamily="2" charset="2"/>
              </a:rPr>
              <a:t>the fate M has </a:t>
            </a:r>
            <a:r>
              <a:rPr lang="en-US" sz="1200" dirty="0">
                <a:sym typeface="Wingdings" panose="05000000000000000000" pitchFamily="2" charset="2"/>
              </a:rPr>
              <a:t>greater % of bursting by a factor of </a:t>
            </a:r>
            <a:r>
              <a:rPr lang="en-US" sz="1200" b="1" u="sng" dirty="0">
                <a:sym typeface="Wingdings" panose="05000000000000000000" pitchFamily="2" charset="2"/>
              </a:rPr>
              <a:t>65%*68%=40%</a:t>
            </a:r>
            <a:r>
              <a:rPr lang="en-US" sz="1200" dirty="0">
                <a:sym typeface="Wingdings" panose="05000000000000000000" pitchFamily="2" charset="2"/>
              </a:rPr>
              <a:t>compared to fate V. </a:t>
            </a:r>
            <a:r>
              <a:rPr lang="en-US" sz="1200" b="1" dirty="0">
                <a:sym typeface="Wingdings" panose="05000000000000000000" pitchFamily="2" charset="2"/>
              </a:rPr>
              <a:t>NS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65%*35%</a:t>
            </a:r>
            <a:r>
              <a:rPr lang="en-US" sz="1200" b="1" dirty="0">
                <a:sym typeface="Wingdings" panose="05000000000000000000" pitchFamily="2" charset="2"/>
              </a:rPr>
              <a:t>(***) every increase of sibling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increase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35% every increase of </a:t>
            </a:r>
            <a:r>
              <a:rPr lang="en-US" sz="1200" b="1" dirty="0" err="1"/>
              <a:t>length</a:t>
            </a:r>
            <a:r>
              <a:rPr lang="en-US" sz="1200" b="1" dirty="0" err="1">
                <a:sym typeface="Wingdings" panose="05000000000000000000" pitchFamily="2" charset="2"/>
              </a:rPr>
              <a:t>acrotony</a:t>
            </a:r>
            <a:r>
              <a:rPr lang="en-US" sz="1200" b="1" dirty="0">
                <a:sym typeface="Wingdings" panose="05000000000000000000" pitchFamily="2" charset="2"/>
              </a:rPr>
              <a:t>? 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V, we expect a decrease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26%</a:t>
            </a:r>
            <a:r>
              <a:rPr lang="en-US" sz="1200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every  increase of “distance”(***)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a decrease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26% </a:t>
            </a:r>
            <a:r>
              <a:rPr lang="en-US" sz="1200" b="1" dirty="0">
                <a:sym typeface="Wingdings" panose="05000000000000000000" pitchFamily="2" charset="2"/>
              </a:rPr>
              <a:t>every  increase of “siblings”. NS</a:t>
            </a:r>
            <a:endParaRPr lang="en-US" sz="1200" b="1" dirty="0"/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the same odd of fate V when increase the length</a:t>
            </a:r>
            <a:endParaRPr lang="en-US" sz="1200" b="1" dirty="0"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/>
              <a:t>in fate M, we expect an increase % of bursting </a:t>
            </a:r>
            <a:r>
              <a:rPr lang="en-US" sz="1200" dirty="0"/>
              <a:t>by a factor of </a:t>
            </a:r>
            <a:r>
              <a:rPr lang="en-US" sz="1200" b="1" dirty="0"/>
              <a:t>31% </a:t>
            </a:r>
            <a:r>
              <a:rPr lang="en-US" sz="1200" b="1" dirty="0">
                <a:sym typeface="Wingdings" panose="05000000000000000000" pitchFamily="2" charset="2"/>
              </a:rPr>
              <a:t>every  increase of “distance”(***)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FD9DA-573A-4313-A5E2-534BA55FD7A3}"/>
              </a:ext>
            </a:extLst>
          </p:cNvPr>
          <p:cNvSpPr txBox="1"/>
          <p:nvPr/>
        </p:nvSpPr>
        <p:spPr>
          <a:xfrm>
            <a:off x="14602" y="6159311"/>
            <a:ext cx="1035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or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buds</a:t>
            </a:r>
            <a:r>
              <a:rPr lang="it-IT" dirty="0">
                <a:highlight>
                  <a:srgbClr val="FFFF00"/>
                </a:highlight>
              </a:rPr>
              <a:t> in the </a:t>
            </a:r>
            <a:r>
              <a:rPr lang="it-IT" dirty="0" err="1">
                <a:highlight>
                  <a:srgbClr val="FFFF00"/>
                </a:highlight>
              </a:rPr>
              <a:t>same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node</a:t>
            </a:r>
            <a:r>
              <a:rPr lang="it-IT" dirty="0">
                <a:highlight>
                  <a:srgbClr val="FFFF00"/>
                </a:highlight>
              </a:rPr>
              <a:t>. The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M and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distance</a:t>
            </a:r>
            <a:r>
              <a:rPr lang="it-IT" dirty="0">
                <a:highlight>
                  <a:srgbClr val="FFFF00"/>
                </a:highlight>
              </a:rPr>
              <a:t>(+ for M and – for V) and by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(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-)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D78DB-4195-4969-B816-F2850A223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790" y="983231"/>
            <a:ext cx="8018010" cy="21566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FCB7FB-E050-44AE-8AD9-A83F8F4A6FE1}"/>
              </a:ext>
            </a:extLst>
          </p:cNvPr>
          <p:cNvSpPr/>
          <p:nvPr/>
        </p:nvSpPr>
        <p:spPr>
          <a:xfrm>
            <a:off x="3448301" y="972746"/>
            <a:ext cx="465826" cy="2367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2FA1FA9-67B2-4D04-865D-C69B1C8FA8FC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0800000" flipH="1" flipV="1">
            <a:off x="3448301" y="1091145"/>
            <a:ext cx="67208" cy="594904"/>
          </a:xfrm>
          <a:prstGeom prst="curvedConnector4">
            <a:avLst>
              <a:gd name="adj1" fmla="val -340138"/>
              <a:gd name="adj2" fmla="val 5703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1DD933-50E7-41A8-AE0F-B22A3BE936C5}"/>
              </a:ext>
            </a:extLst>
          </p:cNvPr>
          <p:cNvSpPr/>
          <p:nvPr/>
        </p:nvSpPr>
        <p:spPr>
          <a:xfrm>
            <a:off x="3447290" y="1651371"/>
            <a:ext cx="465826" cy="23679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A19CE-46C3-4B46-9DA8-0DB9DE0FD677}"/>
              </a:ext>
            </a:extLst>
          </p:cNvPr>
          <p:cNvSpPr txBox="1"/>
          <p:nvPr/>
        </p:nvSpPr>
        <p:spPr>
          <a:xfrm>
            <a:off x="2421146" y="1075738"/>
            <a:ext cx="798693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5189B3-6E83-4823-8BCF-C2E9F31FAF7A}"/>
              </a:ext>
            </a:extLst>
          </p:cNvPr>
          <p:cNvSpPr/>
          <p:nvPr/>
        </p:nvSpPr>
        <p:spPr>
          <a:xfrm>
            <a:off x="3447290" y="2354189"/>
            <a:ext cx="465826" cy="236798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134A65-24DE-4E98-A1AF-7412CC0BD8C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24566" y="1793963"/>
            <a:ext cx="67208" cy="594904"/>
          </a:xfrm>
          <a:prstGeom prst="curvedConnector4">
            <a:avLst>
              <a:gd name="adj1" fmla="val -340138"/>
              <a:gd name="adj2" fmla="val 5703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EB2693-72D1-4BE4-9E90-475EA2198B8D}"/>
              </a:ext>
            </a:extLst>
          </p:cNvPr>
          <p:cNvSpPr txBox="1"/>
          <p:nvPr/>
        </p:nvSpPr>
        <p:spPr>
          <a:xfrm>
            <a:off x="1740978" y="2571698"/>
            <a:ext cx="169495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/>
              <a:t>Exp</a:t>
            </a:r>
            <a:r>
              <a:rPr lang="it-IT" sz="1100" dirty="0"/>
              <a:t>(</a:t>
            </a:r>
            <a:r>
              <a:rPr lang="it-IT" sz="1100" dirty="0" err="1"/>
              <a:t>coef</a:t>
            </a:r>
            <a:r>
              <a:rPr lang="it-IT" sz="1100" dirty="0"/>
              <a:t>)/1+Exp(</a:t>
            </a:r>
            <a:r>
              <a:rPr lang="it-IT" sz="1100" dirty="0" err="1"/>
              <a:t>coef</a:t>
            </a:r>
            <a:r>
              <a:rPr lang="it-IT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5844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C9F61-80AA-413C-A882-45647475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" y="1367983"/>
            <a:ext cx="5116460" cy="43793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0FD9DA-573A-4313-A5E2-534BA55FD7A3}"/>
              </a:ext>
            </a:extLst>
          </p:cNvPr>
          <p:cNvSpPr txBox="1"/>
          <p:nvPr/>
        </p:nvSpPr>
        <p:spPr>
          <a:xfrm>
            <a:off x="658708" y="6009603"/>
            <a:ext cx="1035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Concluding</a:t>
            </a:r>
            <a:r>
              <a:rPr lang="it-IT" dirty="0">
                <a:highlight>
                  <a:srgbClr val="FFFF00"/>
                </a:highlight>
              </a:rPr>
              <a:t>: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V or M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affected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other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buds</a:t>
            </a:r>
            <a:r>
              <a:rPr lang="it-IT" dirty="0">
                <a:highlight>
                  <a:srgbClr val="FFFF00"/>
                </a:highlight>
              </a:rPr>
              <a:t> in the </a:t>
            </a:r>
            <a:r>
              <a:rPr lang="it-IT" dirty="0" err="1">
                <a:highlight>
                  <a:srgbClr val="FFFF00"/>
                </a:highlight>
              </a:rPr>
              <a:t>same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node</a:t>
            </a:r>
            <a:r>
              <a:rPr lang="it-IT" dirty="0">
                <a:highlight>
                  <a:srgbClr val="FFFF00"/>
                </a:highlight>
              </a:rPr>
              <a:t>. The </a:t>
            </a:r>
            <a:r>
              <a:rPr lang="it-IT" dirty="0" err="1">
                <a:highlight>
                  <a:srgbClr val="FFFF00"/>
                </a:highlight>
              </a:rPr>
              <a:t>bursting</a:t>
            </a:r>
            <a:r>
              <a:rPr lang="it-IT" dirty="0">
                <a:highlight>
                  <a:srgbClr val="FFFF00"/>
                </a:highlight>
              </a:rPr>
              <a:t> of 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M and V </a:t>
            </a:r>
            <a:r>
              <a:rPr lang="it-IT" dirty="0" err="1">
                <a:highlight>
                  <a:srgbClr val="FFFF00"/>
                </a:highlight>
              </a:rPr>
              <a:t>is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dirty="0" err="1">
                <a:highlight>
                  <a:srgbClr val="FFFF00"/>
                </a:highlight>
              </a:rPr>
              <a:t>effected</a:t>
            </a:r>
            <a:r>
              <a:rPr lang="it-IT" dirty="0">
                <a:highlight>
                  <a:srgbClr val="FFFF00"/>
                </a:highlight>
              </a:rPr>
              <a:t> by </a:t>
            </a:r>
            <a:r>
              <a:rPr lang="it-IT" dirty="0" err="1">
                <a:highlight>
                  <a:srgbClr val="FFFF00"/>
                </a:highlight>
              </a:rPr>
              <a:t>distance</a:t>
            </a:r>
            <a:r>
              <a:rPr lang="it-IT" dirty="0">
                <a:highlight>
                  <a:srgbClr val="FFFF00"/>
                </a:highlight>
              </a:rPr>
              <a:t>(+ for M and – for V) and by </a:t>
            </a:r>
            <a:r>
              <a:rPr lang="it-IT" dirty="0" err="1">
                <a:highlight>
                  <a:srgbClr val="FFFF00"/>
                </a:highlight>
              </a:rPr>
              <a:t>length</a:t>
            </a:r>
            <a:r>
              <a:rPr lang="it-IT" dirty="0">
                <a:highlight>
                  <a:srgbClr val="FFFF00"/>
                </a:highlight>
              </a:rPr>
              <a:t> (</a:t>
            </a:r>
            <a:r>
              <a:rPr lang="it-IT" dirty="0" err="1">
                <a:highlight>
                  <a:srgbClr val="FFFF00"/>
                </a:highlight>
              </a:rPr>
              <a:t>both</a:t>
            </a:r>
            <a:r>
              <a:rPr lang="it-IT" dirty="0">
                <a:highlight>
                  <a:srgbClr val="FFFF00"/>
                </a:highlight>
              </a:rPr>
              <a:t> -)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C4FF7-74F4-4AC3-84C4-63CE30EED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09" y="1313432"/>
            <a:ext cx="5303509" cy="43793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4B34FD-7AFA-4F3A-9730-7196E8F4925C}"/>
              </a:ext>
            </a:extLst>
          </p:cNvPr>
          <p:cNvSpPr/>
          <p:nvPr/>
        </p:nvSpPr>
        <p:spPr>
          <a:xfrm>
            <a:off x="264543" y="5055079"/>
            <a:ext cx="902899" cy="4349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83C69E-367E-4987-A07D-03917E61418F}"/>
              </a:ext>
            </a:extLst>
          </p:cNvPr>
          <p:cNvSpPr/>
          <p:nvPr/>
        </p:nvSpPr>
        <p:spPr>
          <a:xfrm>
            <a:off x="6750117" y="5000654"/>
            <a:ext cx="902899" cy="4349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DBE4CC-16DA-4B1A-B91B-05123889D2FC}"/>
              </a:ext>
            </a:extLst>
          </p:cNvPr>
          <p:cNvSpPr/>
          <p:nvPr/>
        </p:nvSpPr>
        <p:spPr>
          <a:xfrm>
            <a:off x="3621460" y="1490961"/>
            <a:ext cx="1496879" cy="230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DE9F42-5C68-4C14-A215-441D44C15B0A}"/>
              </a:ext>
            </a:extLst>
          </p:cNvPr>
          <p:cNvSpPr/>
          <p:nvPr/>
        </p:nvSpPr>
        <p:spPr>
          <a:xfrm>
            <a:off x="9253269" y="1506216"/>
            <a:ext cx="948906" cy="230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505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B215D-C3AB-4076-A7D7-FF1BF043BBDB}"/>
              </a:ext>
            </a:extLst>
          </p:cNvPr>
          <p:cNvSpPr txBox="1"/>
          <p:nvPr/>
        </p:nvSpPr>
        <p:spPr>
          <a:xfrm>
            <a:off x="115626" y="905519"/>
            <a:ext cx="7968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New </a:t>
            </a:r>
            <a:r>
              <a:rPr lang="it-IT" sz="1500" dirty="0" err="1"/>
              <a:t>shoots</a:t>
            </a:r>
            <a:r>
              <a:rPr lang="it-IT" sz="1500" dirty="0"/>
              <a:t> (1=</a:t>
            </a:r>
            <a:r>
              <a:rPr lang="it-IT" sz="1500" dirty="0" err="1"/>
              <a:t>present</a:t>
            </a:r>
            <a:r>
              <a:rPr lang="it-IT" sz="1500" dirty="0"/>
              <a:t>, 0=</a:t>
            </a:r>
            <a:r>
              <a:rPr lang="it-IT" sz="1500" dirty="0" err="1"/>
              <a:t>absent</a:t>
            </a:r>
            <a:r>
              <a:rPr lang="it-IT" sz="1500" dirty="0"/>
              <a:t>), from V </a:t>
            </a:r>
            <a:r>
              <a:rPr lang="it-IT" sz="1500" dirty="0" err="1"/>
              <a:t>buds</a:t>
            </a:r>
            <a:r>
              <a:rPr lang="it-IT" sz="1500" dirty="0"/>
              <a:t>, </a:t>
            </a:r>
            <a:r>
              <a:rPr lang="it-IT" sz="1500" dirty="0" err="1"/>
              <a:t>related</a:t>
            </a:r>
            <a:r>
              <a:rPr lang="it-IT" sz="1500" dirty="0"/>
              <a:t> to </a:t>
            </a:r>
            <a:r>
              <a:rPr lang="it-IT" sz="1500" dirty="0" err="1"/>
              <a:t>parent</a:t>
            </a:r>
            <a:r>
              <a:rPr lang="it-IT" sz="1500" dirty="0"/>
              <a:t> </a:t>
            </a:r>
            <a:r>
              <a:rPr lang="it-IT" sz="1500" dirty="0" err="1"/>
              <a:t>length</a:t>
            </a:r>
            <a:r>
              <a:rPr lang="it-IT" sz="1500" dirty="0"/>
              <a:t> </a:t>
            </a:r>
            <a:r>
              <a:rPr lang="it-IT" sz="1500" b="1" dirty="0"/>
              <a:t> in</a:t>
            </a:r>
            <a:r>
              <a:rPr lang="it-IT" sz="1500" dirty="0"/>
              <a:t> PROLEPTIC </a:t>
            </a:r>
            <a:r>
              <a:rPr lang="it-IT" sz="1500" dirty="0" err="1"/>
              <a:t>shoots</a:t>
            </a:r>
            <a:endParaRPr lang="it-IT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AEC30-51B0-4205-A869-4943CDB58B1B}"/>
              </a:ext>
            </a:extLst>
          </p:cNvPr>
          <p:cNvSpPr/>
          <p:nvPr/>
        </p:nvSpPr>
        <p:spPr>
          <a:xfrm>
            <a:off x="146163" y="194273"/>
            <a:ext cx="1906567" cy="5719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88B0-1793-4E81-8EF0-FDF6358418AE}"/>
              </a:ext>
            </a:extLst>
          </p:cNvPr>
          <p:cNvSpPr txBox="1"/>
          <p:nvPr/>
        </p:nvSpPr>
        <p:spPr>
          <a:xfrm>
            <a:off x="5190192" y="254526"/>
            <a:ext cx="526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~</a:t>
            </a:r>
            <a:r>
              <a:rPr lang="it-IT" sz="1200" dirty="0" err="1"/>
              <a:t>length</a:t>
            </a:r>
            <a:r>
              <a:rPr lang="it-IT" sz="1200" dirty="0"/>
              <a:t>(cm)+</a:t>
            </a:r>
            <a:r>
              <a:rPr lang="it-IT" sz="1200" dirty="0" err="1"/>
              <a:t>length</a:t>
            </a:r>
            <a:r>
              <a:rPr lang="it-IT" sz="1200" dirty="0"/>
              <a:t>(</a:t>
            </a:r>
            <a:r>
              <a:rPr lang="it-IT" sz="1200" dirty="0" err="1"/>
              <a:t>nodes</a:t>
            </a:r>
            <a:r>
              <a:rPr lang="it-IT" sz="1200" dirty="0"/>
              <a:t>)+</a:t>
            </a:r>
            <a:r>
              <a:rPr lang="it-IT" sz="1200" dirty="0" err="1"/>
              <a:t>distance+rank+m+v</a:t>
            </a:r>
            <a:endParaRPr lang="it-IT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A6AAE-8461-4C75-A2EE-DE6484D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70A1-5894-495E-98C8-8C0EF715B44D}"/>
              </a:ext>
            </a:extLst>
          </p:cNvPr>
          <p:cNvSpPr/>
          <p:nvPr/>
        </p:nvSpPr>
        <p:spPr>
          <a:xfrm>
            <a:off x="2052730" y="-36675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M+V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0C5D9B-7FF3-4050-8284-0499A2B5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120231"/>
            <a:ext cx="1440000" cy="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B995FC-09C5-43BD-A12A-2ABA0B2994B7}"/>
              </a:ext>
            </a:extLst>
          </p:cNvPr>
          <p:cNvSpPr/>
          <p:nvPr/>
        </p:nvSpPr>
        <p:spPr>
          <a:xfrm>
            <a:off x="10751999" y="525231"/>
            <a:ext cx="675125" cy="124626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535EB14-9923-49CF-A185-37CE18FD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239"/>
            <a:ext cx="6406868" cy="4805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06BD6F-37BC-4B50-94E3-2C9F589356BD}"/>
              </a:ext>
            </a:extLst>
          </p:cNvPr>
          <p:cNvSpPr txBox="1"/>
          <p:nvPr/>
        </p:nvSpPr>
        <p:spPr>
          <a:xfrm>
            <a:off x="3309988" y="4422914"/>
            <a:ext cx="2095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Discriminate </a:t>
            </a:r>
            <a:r>
              <a:rPr lang="it-IT" dirty="0" err="1">
                <a:highlight>
                  <a:srgbClr val="FFFF00"/>
                </a:highlight>
              </a:rPr>
              <a:t>predicted</a:t>
            </a:r>
            <a:r>
              <a:rPr lang="it-IT" dirty="0">
                <a:highlight>
                  <a:srgbClr val="FFFF00"/>
                </a:highlight>
              </a:rPr>
              <a:t> VS real?</a:t>
            </a:r>
          </a:p>
          <a:p>
            <a:r>
              <a:rPr lang="it-IT" dirty="0">
                <a:highlight>
                  <a:srgbClr val="FFFF00"/>
                </a:highlight>
              </a:rPr>
              <a:t>How can i plot the real </a:t>
            </a:r>
            <a:r>
              <a:rPr lang="it-IT" dirty="0" err="1">
                <a:highlight>
                  <a:srgbClr val="FFFF00"/>
                </a:highlight>
              </a:rPr>
              <a:t>considering</a:t>
            </a:r>
            <a:r>
              <a:rPr lang="it-IT" dirty="0">
                <a:highlight>
                  <a:srgbClr val="FFFF00"/>
                </a:highlight>
              </a:rPr>
              <a:t> the interactions?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A241B9-C37E-460E-9008-0E2FFE70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76" y="1361332"/>
            <a:ext cx="4866285" cy="41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56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F0B213-65F1-4C13-A57E-3DA52AC59244}"/>
              </a:ext>
            </a:extLst>
          </p:cNvPr>
          <p:cNvSpPr/>
          <p:nvPr/>
        </p:nvSpPr>
        <p:spPr>
          <a:xfrm>
            <a:off x="4963405" y="70640"/>
            <a:ext cx="232230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approach to modelling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11CA56-6366-4C34-AF29-FA3980CE78B3}"/>
              </a:ext>
            </a:extLst>
          </p:cNvPr>
          <p:cNvGrpSpPr/>
          <p:nvPr/>
        </p:nvGrpSpPr>
        <p:grpSpPr>
          <a:xfrm>
            <a:off x="2250427" y="1492484"/>
            <a:ext cx="8131220" cy="3827803"/>
            <a:chOff x="273225" y="396762"/>
            <a:chExt cx="8131220" cy="38278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6BB966-873F-4079-8CAD-216631BBCCC8}"/>
                </a:ext>
              </a:extLst>
            </p:cNvPr>
            <p:cNvGrpSpPr/>
            <p:nvPr/>
          </p:nvGrpSpPr>
          <p:grpSpPr>
            <a:xfrm>
              <a:off x="428015" y="396762"/>
              <a:ext cx="6540718" cy="3827803"/>
              <a:chOff x="594387" y="-509356"/>
              <a:chExt cx="6540718" cy="382780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48E01E-9C71-4FC1-9A62-41E46FF827D2}"/>
                  </a:ext>
                </a:extLst>
              </p:cNvPr>
              <p:cNvCxnSpPr>
                <a:cxnSpLocks/>
                <a:stCxn id="22" idx="2"/>
                <a:endCxn id="76" idx="0"/>
              </p:cNvCxnSpPr>
              <p:nvPr/>
            </p:nvCxnSpPr>
            <p:spPr>
              <a:xfrm>
                <a:off x="4284776" y="-158198"/>
                <a:ext cx="2850329" cy="1082956"/>
              </a:xfrm>
              <a:prstGeom prst="straightConnector1">
                <a:avLst/>
              </a:prstGeom>
              <a:ln w="254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78E6A0-3FDB-4058-8082-96C625B09A03}"/>
                  </a:ext>
                </a:extLst>
              </p:cNvPr>
              <p:cNvSpPr txBox="1"/>
              <p:nvPr/>
            </p:nvSpPr>
            <p:spPr>
              <a:xfrm>
                <a:off x="6063819" y="183225"/>
                <a:ext cx="550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YES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F4FA35-A9A4-41A1-87F2-B77B754F38F6}"/>
                  </a:ext>
                </a:extLst>
              </p:cNvPr>
              <p:cNvSpPr txBox="1"/>
              <p:nvPr/>
            </p:nvSpPr>
            <p:spPr>
              <a:xfrm>
                <a:off x="2142732" y="-509356"/>
                <a:ext cx="519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6CE1D6-B54B-4047-881C-325B676DADB9}"/>
                  </a:ext>
                </a:extLst>
              </p:cNvPr>
              <p:cNvSpPr/>
              <p:nvPr/>
            </p:nvSpPr>
            <p:spPr>
              <a:xfrm>
                <a:off x="594387" y="2746500"/>
                <a:ext cx="1163044" cy="5719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dirty="0"/>
                  <a:t>Box4: do </a:t>
                </a:r>
                <a:r>
                  <a:rPr lang="it-IT" sz="1500" dirty="0" err="1"/>
                  <a:t>you</a:t>
                </a:r>
                <a:r>
                  <a:rPr lang="it-IT" sz="1500" dirty="0"/>
                  <a:t> </a:t>
                </a:r>
                <a:r>
                  <a:rPr lang="it-IT" sz="1500" dirty="0" err="1"/>
                  <a:t>burst</a:t>
                </a:r>
                <a:r>
                  <a:rPr lang="it-IT" sz="1500" dirty="0"/>
                  <a:t>?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96657-311B-4F9F-8E29-9130E0A3FFE2}"/>
                </a:ext>
              </a:extLst>
            </p:cNvPr>
            <p:cNvSpPr/>
            <p:nvPr/>
          </p:nvSpPr>
          <p:spPr>
            <a:xfrm>
              <a:off x="273225" y="2661632"/>
              <a:ext cx="1472623" cy="525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F8E6CD-0139-4671-95AC-B2329A00F808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579471" y="3187205"/>
              <a:ext cx="1052711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923D03-A6E2-4D08-81BE-FF9B0DBABAEA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1009537" y="3187205"/>
              <a:ext cx="0" cy="46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05E7B10-0981-4F16-8750-8DB318436128}"/>
                </a:ext>
              </a:extLst>
            </p:cNvPr>
            <p:cNvSpPr/>
            <p:nvPr/>
          </p:nvSpPr>
          <p:spPr>
            <a:xfrm>
              <a:off x="5587026" y="1830876"/>
              <a:ext cx="2763413" cy="4942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Box2: </a:t>
              </a:r>
              <a:r>
                <a:rPr lang="it-IT" sz="1500" dirty="0" err="1"/>
                <a:t>how</a:t>
              </a:r>
              <a:r>
                <a:rPr lang="it-IT" sz="1500" dirty="0"/>
                <a:t> </a:t>
              </a:r>
              <a:r>
                <a:rPr lang="it-IT" sz="1500" dirty="0" err="1"/>
                <a:t>many</a:t>
              </a:r>
              <a:r>
                <a:rPr lang="it-IT" sz="1500" dirty="0"/>
                <a:t> V and M </a:t>
              </a:r>
              <a:r>
                <a:rPr lang="it-IT" sz="1500" dirty="0" err="1"/>
                <a:t>buds</a:t>
              </a:r>
              <a:r>
                <a:rPr lang="it-IT" sz="1500" dirty="0"/>
                <a:t>?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372391-C289-4564-8338-516FDB29A5D9}"/>
                </a:ext>
              </a:extLst>
            </p:cNvPr>
            <p:cNvSpPr/>
            <p:nvPr/>
          </p:nvSpPr>
          <p:spPr>
            <a:xfrm>
              <a:off x="5554116" y="2744658"/>
              <a:ext cx="2850329" cy="525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dirty="0"/>
                <a:t>Box3: proportion of V ?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F23EEE-7667-478E-93F5-5F9371CCA66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6979280" y="3281543"/>
              <a:ext cx="23247" cy="416304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72DF8A7-C3CE-40C8-A8D2-4E02BAFF18A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6968733" y="2325160"/>
              <a:ext cx="10548" cy="4194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51FE23-1966-4320-993F-C9DD9C7737F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2986739" y="2510672"/>
            <a:ext cx="189449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C63434-DEA3-42DC-BA39-5BF444186108}"/>
              </a:ext>
            </a:extLst>
          </p:cNvPr>
          <p:cNvSpPr/>
          <p:nvPr/>
        </p:nvSpPr>
        <p:spPr>
          <a:xfrm>
            <a:off x="2416808" y="6000749"/>
            <a:ext cx="1163044" cy="6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1BABDF-FFDD-47CA-8A77-48085A35BDAF}"/>
              </a:ext>
            </a:extLst>
          </p:cNvPr>
          <p:cNvSpPr txBox="1"/>
          <p:nvPr/>
        </p:nvSpPr>
        <p:spPr>
          <a:xfrm>
            <a:off x="4835119" y="479392"/>
            <a:ext cx="2570192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Box0: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How </a:t>
            </a:r>
            <a:r>
              <a:rPr lang="it-IT" sz="1500" dirty="0" err="1">
                <a:solidFill>
                  <a:schemeClr val="bg2"/>
                </a:solidFill>
              </a:rPr>
              <a:t>many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nodes</a:t>
            </a:r>
            <a:r>
              <a:rPr lang="it-IT" sz="1500" dirty="0">
                <a:solidFill>
                  <a:schemeClr val="bg2"/>
                </a:solidFill>
              </a:rPr>
              <a:t> in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shoot</a:t>
            </a:r>
            <a:endParaRPr lang="it-IT" sz="15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3B9E-D232-49BD-B423-70D1E13702BD}"/>
              </a:ext>
            </a:extLst>
          </p:cNvPr>
          <p:cNvSpPr txBox="1"/>
          <p:nvPr/>
        </p:nvSpPr>
        <p:spPr>
          <a:xfrm>
            <a:off x="4493943" y="1297762"/>
            <a:ext cx="3249819" cy="5539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it-IT" sz="1500" dirty="0">
                <a:solidFill>
                  <a:schemeClr val="bg2"/>
                </a:solidFill>
              </a:rPr>
              <a:t>Box1:</a:t>
            </a:r>
          </a:p>
          <a:p>
            <a:pPr lvl="0" algn="ctr"/>
            <a:r>
              <a:rPr lang="it-IT" sz="1500" dirty="0">
                <a:solidFill>
                  <a:schemeClr val="bg2"/>
                </a:solidFill>
              </a:rPr>
              <a:t>Does </a:t>
            </a:r>
            <a:r>
              <a:rPr lang="it-IT" sz="1500" dirty="0" err="1">
                <a:solidFill>
                  <a:schemeClr val="bg2"/>
                </a:solidFill>
              </a:rPr>
              <a:t>that</a:t>
            </a:r>
            <a:r>
              <a:rPr lang="it-IT" sz="1500" dirty="0">
                <a:solidFill>
                  <a:schemeClr val="bg2"/>
                </a:solidFill>
              </a:rPr>
              <a:t> </a:t>
            </a:r>
            <a:r>
              <a:rPr lang="it-IT" sz="1500" dirty="0" err="1">
                <a:solidFill>
                  <a:schemeClr val="bg2"/>
                </a:solidFill>
              </a:rPr>
              <a:t>rank</a:t>
            </a:r>
            <a:r>
              <a:rPr lang="it-IT" sz="1500" dirty="0">
                <a:solidFill>
                  <a:schemeClr val="bg2"/>
                </a:solidFill>
              </a:rPr>
              <a:t> bear a </a:t>
            </a:r>
            <a:r>
              <a:rPr lang="it-IT" sz="1500" dirty="0" err="1">
                <a:solidFill>
                  <a:schemeClr val="bg2"/>
                </a:solidFill>
              </a:rPr>
              <a:t>sylleptic</a:t>
            </a:r>
            <a:r>
              <a:rPr lang="it-IT" sz="1500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18EC2-7033-44A8-87F1-468F650440E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118853" y="1033390"/>
            <a:ext cx="1362" cy="26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FDA72-68D0-4846-BE98-7B5D32A19010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flipH="1">
            <a:off x="3176188" y="1851760"/>
            <a:ext cx="2942665" cy="13333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1531F3-6C3E-4541-BF87-C497980DA833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2986739" y="5320287"/>
            <a:ext cx="11591" cy="68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1BCBC8-5C81-425A-9002-DFADFCFBCACD}"/>
              </a:ext>
            </a:extLst>
          </p:cNvPr>
          <p:cNvCxnSpPr>
            <a:cxnSpLocks/>
            <a:stCxn id="42" idx="1"/>
            <a:endCxn id="18" idx="1"/>
          </p:cNvCxnSpPr>
          <p:nvPr/>
        </p:nvCxnSpPr>
        <p:spPr>
          <a:xfrm rot="10800000" flipH="1">
            <a:off x="2416807" y="756391"/>
            <a:ext cx="2418311" cy="5576616"/>
          </a:xfrm>
          <a:prstGeom prst="bentConnector3">
            <a:avLst>
              <a:gd name="adj1" fmla="val -935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DEAB75C-91AB-4DE6-ACA5-BFAA86932AF5}"/>
              </a:ext>
            </a:extLst>
          </p:cNvPr>
          <p:cNvSpPr/>
          <p:nvPr/>
        </p:nvSpPr>
        <p:spPr>
          <a:xfrm>
            <a:off x="8398207" y="4793569"/>
            <a:ext cx="1163044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Box4: do </a:t>
            </a:r>
            <a:r>
              <a:rPr lang="it-IT" sz="1500" dirty="0" err="1"/>
              <a:t>you</a:t>
            </a:r>
            <a:r>
              <a:rPr lang="it-IT" sz="1500" dirty="0"/>
              <a:t> </a:t>
            </a:r>
            <a:r>
              <a:rPr lang="it-IT" sz="1500" dirty="0" err="1"/>
              <a:t>burst</a:t>
            </a:r>
            <a:r>
              <a:rPr lang="it-IT" sz="1500" dirty="0"/>
              <a:t>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34DC39-8367-40C4-8D1F-105A1F032DBC}"/>
              </a:ext>
            </a:extLst>
          </p:cNvPr>
          <p:cNvSpPr/>
          <p:nvPr/>
        </p:nvSpPr>
        <p:spPr>
          <a:xfrm>
            <a:off x="6452346" y="4762916"/>
            <a:ext cx="1393270" cy="571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Box:3.1Proportion of M?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57D4EB-93AA-45C4-99D5-CBB09715750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7148981" y="4365953"/>
            <a:ext cx="407953" cy="39696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9F9846-75C4-47C9-8A91-1D4BE6A926D6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7840004" y="5079543"/>
            <a:ext cx="558203" cy="2161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8921310-1AB0-4DE7-B543-96EFE6359C22}"/>
              </a:ext>
            </a:extLst>
          </p:cNvPr>
          <p:cNvSpPr/>
          <p:nvPr/>
        </p:nvSpPr>
        <p:spPr>
          <a:xfrm>
            <a:off x="8363070" y="5987560"/>
            <a:ext cx="1163044" cy="664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Box5: How </a:t>
            </a:r>
            <a:r>
              <a:rPr lang="it-IT" sz="1200" dirty="0" err="1"/>
              <a:t>many</a:t>
            </a:r>
            <a:r>
              <a:rPr lang="it-IT" sz="1200" dirty="0"/>
              <a:t> </a:t>
            </a:r>
            <a:r>
              <a:rPr lang="it-IT" sz="1200" dirty="0" err="1"/>
              <a:t>nodes</a:t>
            </a:r>
            <a:r>
              <a:rPr lang="it-IT" sz="1200" dirty="0"/>
              <a:t> OF NEW SHOOTS?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155780-C2F0-45DB-9DF7-3AF67A4FB92F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8944592" y="5383825"/>
            <a:ext cx="40677" cy="603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5927C95-431D-4CB8-A169-DB18DDDE9AD9}"/>
              </a:ext>
            </a:extLst>
          </p:cNvPr>
          <p:cNvCxnSpPr>
            <a:cxnSpLocks/>
            <a:stCxn id="92" idx="3"/>
          </p:cNvCxnSpPr>
          <p:nvPr/>
        </p:nvCxnSpPr>
        <p:spPr>
          <a:xfrm flipH="1" flipV="1">
            <a:off x="7365309" y="693527"/>
            <a:ext cx="2160805" cy="5626291"/>
          </a:xfrm>
          <a:prstGeom prst="bentConnector4">
            <a:avLst>
              <a:gd name="adj1" fmla="val -95757"/>
              <a:gd name="adj2" fmla="val 9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C413DF-C02B-4842-831F-58D6773B9B3D}"/>
              </a:ext>
            </a:extLst>
          </p:cNvPr>
          <p:cNvSpPr/>
          <p:nvPr/>
        </p:nvSpPr>
        <p:spPr>
          <a:xfrm>
            <a:off x="1708813" y="1985099"/>
            <a:ext cx="2934749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Box2: </a:t>
            </a:r>
            <a:r>
              <a:rPr lang="it-IT" sz="1500" dirty="0" err="1"/>
              <a:t>how</a:t>
            </a:r>
            <a:r>
              <a:rPr lang="it-IT" sz="1500" dirty="0"/>
              <a:t> </a:t>
            </a: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buds</a:t>
            </a:r>
            <a:r>
              <a:rPr lang="it-IT" sz="1500" dirty="0"/>
              <a:t>(</a:t>
            </a:r>
            <a:r>
              <a:rPr lang="it-IT" sz="1500" dirty="0" err="1"/>
              <a:t>b,v,m</a:t>
            </a:r>
            <a:r>
              <a:rPr lang="it-IT" sz="1500" dirty="0"/>
              <a:t>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2BB5A-8131-4857-B3B9-D6C91AAF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D9A6EA-AEF6-49D4-B412-A500FB2F7306}"/>
              </a:ext>
            </a:extLst>
          </p:cNvPr>
          <p:cNvSpPr/>
          <p:nvPr/>
        </p:nvSpPr>
        <p:spPr>
          <a:xfrm>
            <a:off x="3819831" y="3757354"/>
            <a:ext cx="1579105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M?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43E5CE-F982-4878-BA92-5E9B38ED2AED}"/>
              </a:ext>
            </a:extLst>
          </p:cNvPr>
          <p:cNvSpPr/>
          <p:nvPr/>
        </p:nvSpPr>
        <p:spPr>
          <a:xfrm>
            <a:off x="681024" y="3743718"/>
            <a:ext cx="1472623" cy="52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/>
              <a:t>Box3: proportion of B?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8552C3-1D94-4188-8FBC-073004C935C9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>
            <a:off x="3176188" y="2510672"/>
            <a:ext cx="1433196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E3AD9F-9918-407C-8A10-D574EAA79CC5}"/>
              </a:ext>
            </a:extLst>
          </p:cNvPr>
          <p:cNvCxnSpPr>
            <a:cxnSpLocks/>
            <a:stCxn id="37" idx="2"/>
            <a:endCxn id="70" idx="0"/>
          </p:cNvCxnSpPr>
          <p:nvPr/>
        </p:nvCxnSpPr>
        <p:spPr>
          <a:xfrm flipH="1">
            <a:off x="1417336" y="2510672"/>
            <a:ext cx="1758852" cy="12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C6AD65-4666-4B20-924E-5BFAFFDCB8C9}"/>
              </a:ext>
            </a:extLst>
          </p:cNvPr>
          <p:cNvSpPr txBox="1"/>
          <p:nvPr/>
        </p:nvSpPr>
        <p:spPr>
          <a:xfrm rot="20601623">
            <a:off x="9244789" y="626072"/>
            <a:ext cx="83726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EDEA96B9-78B8-4A9F-9A20-756F2A22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6059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lowchart: Collate 44">
            <a:extLst>
              <a:ext uri="{FF2B5EF4-FFF2-40B4-BE49-F238E27FC236}">
                <a16:creationId xmlns:a16="http://schemas.microsoft.com/office/drawing/2014/main" id="{2D4F5A6B-E167-49C7-9AE0-FD5EECE1A5C2}"/>
              </a:ext>
            </a:extLst>
          </p:cNvPr>
          <p:cNvSpPr/>
          <p:nvPr/>
        </p:nvSpPr>
        <p:spPr>
          <a:xfrm rot="4703955">
            <a:off x="8821076" y="-278434"/>
            <a:ext cx="247033" cy="2811706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FB4744B0-7AA0-47D5-AD80-44CDA752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1592852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lowchart: Collate 40">
            <a:extLst>
              <a:ext uri="{FF2B5EF4-FFF2-40B4-BE49-F238E27FC236}">
                <a16:creationId xmlns:a16="http://schemas.microsoft.com/office/drawing/2014/main" id="{42542E64-2009-4335-A7E2-C07DF6F72CD8}"/>
              </a:ext>
            </a:extLst>
          </p:cNvPr>
          <p:cNvSpPr/>
          <p:nvPr/>
        </p:nvSpPr>
        <p:spPr>
          <a:xfrm rot="2309922">
            <a:off x="10253234" y="2723476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69FFD9-B436-4E65-B82B-9C8340FA585D}"/>
              </a:ext>
            </a:extLst>
          </p:cNvPr>
          <p:cNvSpPr txBox="1"/>
          <p:nvPr/>
        </p:nvSpPr>
        <p:spPr>
          <a:xfrm>
            <a:off x="9440264" y="2505462"/>
            <a:ext cx="8372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~</a:t>
            </a: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length_cm+Distance</a:t>
            </a:r>
            <a:endParaRPr kumimoji="0" lang="it-IT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33DB6-586D-4BA1-AB7B-EE45DEC9B35D}"/>
              </a:ext>
            </a:extLst>
          </p:cNvPr>
          <p:cNvSpPr txBox="1"/>
          <p:nvPr/>
        </p:nvSpPr>
        <p:spPr>
          <a:xfrm>
            <a:off x="9943380" y="3541781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V=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D47BDF-CF2D-412E-B0D4-770BE479C30E}"/>
              </a:ext>
            </a:extLst>
          </p:cNvPr>
          <p:cNvSpPr txBox="1"/>
          <p:nvPr/>
        </p:nvSpPr>
        <p:spPr>
          <a:xfrm>
            <a:off x="5575602" y="4234666"/>
            <a:ext cx="180200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M=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(0.55±0.02)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828FD79-5C0D-49D0-84A1-10B49536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2" y="3159828"/>
            <a:ext cx="1360168" cy="1020126"/>
          </a:xfrm>
          <a:prstGeom prst="rect">
            <a:avLst/>
          </a:prstGeom>
        </p:spPr>
      </p:pic>
      <p:sp>
        <p:nvSpPr>
          <p:cNvPr id="50" name="Flowchart: Collate 49">
            <a:extLst>
              <a:ext uri="{FF2B5EF4-FFF2-40B4-BE49-F238E27FC236}">
                <a16:creationId xmlns:a16="http://schemas.microsoft.com/office/drawing/2014/main" id="{57D46CCD-EEBB-4188-A84F-C2C227130E52}"/>
              </a:ext>
            </a:extLst>
          </p:cNvPr>
          <p:cNvSpPr/>
          <p:nvPr/>
        </p:nvSpPr>
        <p:spPr>
          <a:xfrm rot="2309922">
            <a:off x="10216271" y="3755652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310332D6-8254-4F21-B638-807EED27E29F}"/>
              </a:ext>
            </a:extLst>
          </p:cNvPr>
          <p:cNvSpPr/>
          <p:nvPr/>
        </p:nvSpPr>
        <p:spPr>
          <a:xfrm rot="21115515">
            <a:off x="6716543" y="4528061"/>
            <a:ext cx="186665" cy="32309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D172A2CD-54A6-4024-921C-721B07DB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06" y="4614588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owchart: Collate 53">
            <a:extLst>
              <a:ext uri="{FF2B5EF4-FFF2-40B4-BE49-F238E27FC236}">
                <a16:creationId xmlns:a16="http://schemas.microsoft.com/office/drawing/2014/main" id="{EEBA274D-B096-4F4A-890F-6C8118086F9A}"/>
              </a:ext>
            </a:extLst>
          </p:cNvPr>
          <p:cNvSpPr/>
          <p:nvPr/>
        </p:nvSpPr>
        <p:spPr>
          <a:xfrm rot="5025691">
            <a:off x="9820803" y="4556121"/>
            <a:ext cx="135041" cy="907180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0BEAD-FBD5-4ACD-ADA0-3BE801AC1849}"/>
              </a:ext>
            </a:extLst>
          </p:cNvPr>
          <p:cNvSpPr txBox="1"/>
          <p:nvPr/>
        </p:nvSpPr>
        <p:spPr>
          <a:xfrm>
            <a:off x="9439669" y="4585088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ifV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:~V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7F5B2-FCCC-4D28-9A49-0E6D0970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439715"/>
            <a:ext cx="1800000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Flowchart: Collate 57">
            <a:extLst>
              <a:ext uri="{FF2B5EF4-FFF2-40B4-BE49-F238E27FC236}">
                <a16:creationId xmlns:a16="http://schemas.microsoft.com/office/drawing/2014/main" id="{3380206A-C83C-418F-8FB1-D53CDDFD5995}"/>
              </a:ext>
            </a:extLst>
          </p:cNvPr>
          <p:cNvSpPr/>
          <p:nvPr/>
        </p:nvSpPr>
        <p:spPr>
          <a:xfrm rot="3293079">
            <a:off x="8187416" y="5172961"/>
            <a:ext cx="160261" cy="615397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FEFF8-97F9-4780-8E5F-F0F23C2EE42A}"/>
              </a:ext>
            </a:extLst>
          </p:cNvPr>
          <p:cNvSpPr txBox="1"/>
          <p:nvPr/>
        </p:nvSpPr>
        <p:spPr>
          <a:xfrm>
            <a:off x="7329970" y="5181787"/>
            <a:ext cx="94484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ifM</a:t>
            </a:r>
            <a:r>
              <a:rPr kumimoji="0" lang="it-IT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:~M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633386-A406-43DB-B8EE-4FBC7C135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" y="342148"/>
            <a:ext cx="1800000" cy="135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F5641DA-4F1F-484A-8120-B6BE9CD59474}"/>
              </a:ext>
            </a:extLst>
          </p:cNvPr>
          <p:cNvSpPr txBox="1"/>
          <p:nvPr/>
        </p:nvSpPr>
        <p:spPr>
          <a:xfrm>
            <a:off x="2100260" y="1004507"/>
            <a:ext cx="1604513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Tot 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buds</a:t>
            </a: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==</a:t>
            </a:r>
            <a:r>
              <a:rPr kumimoji="0" lang="it-IT" sz="120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constant</a:t>
            </a:r>
            <a:r>
              <a:rPr kumimoji="0" lang="it-IT" sz="12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</a:t>
            </a:r>
            <a:r>
              <a:rPr kumimoji="0" lang="it-IT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(1.12+-0.02)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lowchart: Collate 61">
            <a:extLst>
              <a:ext uri="{FF2B5EF4-FFF2-40B4-BE49-F238E27FC236}">
                <a16:creationId xmlns:a16="http://schemas.microsoft.com/office/drawing/2014/main" id="{212EEEFF-CD03-41F7-9489-EF9A60857364}"/>
              </a:ext>
            </a:extLst>
          </p:cNvPr>
          <p:cNvSpPr/>
          <p:nvPr/>
        </p:nvSpPr>
        <p:spPr>
          <a:xfrm rot="19831695">
            <a:off x="1636178" y="1578246"/>
            <a:ext cx="202284" cy="488201"/>
          </a:xfrm>
          <a:prstGeom prst="flowChartCollat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hart&#10;&#10;Description automatically generated with low confidence">
            <a:extLst>
              <a:ext uri="{FF2B5EF4-FFF2-40B4-BE49-F238E27FC236}">
                <a16:creationId xmlns:a16="http://schemas.microsoft.com/office/drawing/2014/main" id="{98CB3AF6-7768-4C2D-BC80-C45C7E1AF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0" y="2424055"/>
            <a:ext cx="1800000" cy="135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74FC5E7-E79F-4342-9965-A16015B84CD0}"/>
              </a:ext>
            </a:extLst>
          </p:cNvPr>
          <p:cNvSpPr txBox="1"/>
          <p:nvPr/>
        </p:nvSpPr>
        <p:spPr>
          <a:xfrm>
            <a:off x="3824525" y="2833000"/>
            <a:ext cx="16045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>
                <a:solidFill>
                  <a:schemeClr val="bg1"/>
                </a:solidFill>
                <a:latin typeface="Arial Narrow" panose="020B0606020202030204" pitchFamily="34" charset="0"/>
              </a:rPr>
              <a:t>~</a:t>
            </a:r>
            <a:r>
              <a:rPr lang="it-IT" sz="1200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rank_node</a:t>
            </a:r>
            <a:endParaRPr kumimoji="0" lang="it-IT" sz="10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6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-58615" y="1132643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it-IT" sz="2520" dirty="0"/>
          </a:p>
          <a:p>
            <a:r>
              <a:rPr lang="it-IT" sz="2520" dirty="0"/>
              <a:t>Es. </a:t>
            </a:r>
            <a:r>
              <a:rPr lang="it-IT" sz="2520" dirty="0" err="1"/>
              <a:t>Is</a:t>
            </a:r>
            <a:r>
              <a:rPr lang="it-IT" sz="2520" dirty="0"/>
              <a:t> Vegetative </a:t>
            </a:r>
            <a:r>
              <a:rPr lang="it-IT" sz="2520" dirty="0" err="1"/>
              <a:t>bud</a:t>
            </a:r>
            <a:r>
              <a:rPr lang="it-IT" sz="2520" dirty="0"/>
              <a:t> </a:t>
            </a:r>
            <a:r>
              <a:rPr lang="it-IT" sz="2520" dirty="0" err="1"/>
              <a:t>burst</a:t>
            </a:r>
            <a:r>
              <a:rPr lang="it-IT" sz="2520" dirty="0"/>
              <a:t> (Y) </a:t>
            </a:r>
            <a:r>
              <a:rPr lang="it-IT" sz="2520" dirty="0" err="1"/>
              <a:t>depending</a:t>
            </a:r>
            <a:r>
              <a:rPr lang="it-IT" sz="2520" dirty="0"/>
              <a:t> on (~) </a:t>
            </a:r>
            <a:r>
              <a:rPr lang="it-IT" sz="2520" dirty="0" err="1"/>
              <a:t>length</a:t>
            </a:r>
            <a:r>
              <a:rPr lang="it-IT" sz="2520" dirty="0"/>
              <a:t>,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</a:t>
            </a:r>
            <a:r>
              <a:rPr lang="it-IT" sz="2520" dirty="0"/>
              <a:t>, </a:t>
            </a:r>
            <a:r>
              <a:rPr lang="it-IT" sz="2520" dirty="0" err="1"/>
              <a:t>sibling</a:t>
            </a:r>
            <a:r>
              <a:rPr lang="it-IT" sz="2520" dirty="0"/>
              <a:t> M, </a:t>
            </a:r>
            <a:r>
              <a:rPr lang="it-IT" sz="2520" dirty="0" err="1"/>
              <a:t>sibling</a:t>
            </a:r>
            <a:r>
              <a:rPr lang="it-IT" sz="2520" dirty="0"/>
              <a:t> V, tot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</a:t>
            </a:r>
            <a:r>
              <a:rPr lang="it-IT" sz="2520" dirty="0" err="1"/>
              <a:t>that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3754294" y="4757339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83C3-A985-4170-83B5-4D5334A791F5}"/>
              </a:ext>
            </a:extLst>
          </p:cNvPr>
          <p:cNvSpPr txBox="1"/>
          <p:nvPr/>
        </p:nvSpPr>
        <p:spPr>
          <a:xfrm>
            <a:off x="136951" y="4922810"/>
            <a:ext cx="3617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highlight>
                  <a:srgbClr val="FFFF00"/>
                </a:highlight>
              </a:rPr>
              <a:t>NB_i</a:t>
            </a:r>
            <a:r>
              <a:rPr lang="it-IT" sz="1500" dirty="0">
                <a:highlight>
                  <a:srgbClr val="FFFF00"/>
                </a:highlight>
              </a:rPr>
              <a:t> glm sono delle generalizzazioni dei modelli lineari. Ipotizzando che le variabili possano essere distribuite anche in altri modi rispetto alla distribuzione normale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5FA21-B67D-42B6-8D93-2B4659EC63E0}"/>
              </a:ext>
            </a:extLst>
          </p:cNvPr>
          <p:cNvSpPr/>
          <p:nvPr/>
        </p:nvSpPr>
        <p:spPr>
          <a:xfrm>
            <a:off x="3695434" y="194816"/>
            <a:ext cx="4801138" cy="413935"/>
          </a:xfrm>
          <a:prstGeom prst="rect">
            <a:avLst/>
          </a:prstGeom>
          <a:noFill/>
        </p:spPr>
        <p:txBody>
          <a:bodyPr wrap="none" lIns="28932" tIns="14466" rIns="28932" bIns="14466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DATASET_ARCHITECTURE HAZELNUT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1515688" y="563174"/>
            <a:ext cx="1848359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770D-CF87-4E75-98A6-6849983DECE7}"/>
              </a:ext>
            </a:extLst>
          </p:cNvPr>
          <p:cNvSpPr txBox="1"/>
          <p:nvPr/>
        </p:nvSpPr>
        <p:spPr>
          <a:xfrm>
            <a:off x="5283769" y="563175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OWN-ROOTED e INNE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381-D476-4A98-8FCA-64F26259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2" y="3930707"/>
            <a:ext cx="5684070" cy="195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4985E-9C30-4F56-93FA-D45BB8A8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8" y="977110"/>
            <a:ext cx="6407977" cy="4154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950-E768-49C2-84FB-8A6D8BB7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8" y="1312984"/>
            <a:ext cx="859524" cy="119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FDF9B-A17C-49FF-BA74-923AEA3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62" y="1145906"/>
            <a:ext cx="2737717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30D87A-E30B-402E-9EED-17D4C0608EE2}"/>
              </a:ext>
            </a:extLst>
          </p:cNvPr>
          <p:cNvSpPr/>
          <p:nvPr/>
        </p:nvSpPr>
        <p:spPr>
          <a:xfrm>
            <a:off x="1227366" y="217041"/>
            <a:ext cx="253389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4659923" y="1087719"/>
            <a:ext cx="3380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Description</a:t>
            </a:r>
            <a:r>
              <a:rPr lang="it-IT" sz="1200" dirty="0"/>
              <a:t> of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composition</a:t>
            </a:r>
            <a:r>
              <a:rPr lang="it-IT" sz="1200" dirty="0"/>
              <a:t> in </a:t>
            </a:r>
            <a:r>
              <a:rPr lang="it-IT" sz="1200" dirty="0" err="1"/>
              <a:t>terms</a:t>
            </a:r>
            <a:r>
              <a:rPr lang="it-IT" sz="12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row</a:t>
            </a:r>
            <a:r>
              <a:rPr lang="it-IT" sz="12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/>
              <a:t>Not </a:t>
            </a:r>
            <a:r>
              <a:rPr lang="it-IT" sz="1200" dirty="0" err="1"/>
              <a:t>grafted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Plant</a:t>
            </a:r>
            <a:r>
              <a:rPr lang="it-IT" sz="1200" dirty="0"/>
              <a:t> ID </a:t>
            </a:r>
            <a:r>
              <a:rPr lang="it-IT" sz="1200" dirty="0" err="1"/>
              <a:t>mother</a:t>
            </a:r>
            <a:r>
              <a:rPr lang="it-IT" sz="1200" dirty="0"/>
              <a:t> of the </a:t>
            </a:r>
            <a:r>
              <a:rPr lang="it-IT" sz="1200" dirty="0" err="1"/>
              <a:t>shoot</a:t>
            </a:r>
            <a:endParaRPr lang="it-IT" sz="1200" dirty="0"/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Length</a:t>
            </a:r>
            <a:r>
              <a:rPr lang="it-IT" sz="1200" dirty="0"/>
              <a:t>(class);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nodes</a:t>
            </a:r>
            <a:r>
              <a:rPr lang="it-IT" sz="12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per </a:t>
            </a:r>
            <a:r>
              <a:rPr lang="it-IT" sz="1200" dirty="0" err="1"/>
              <a:t>type</a:t>
            </a:r>
            <a:r>
              <a:rPr lang="it-IT" sz="1200" dirty="0"/>
              <a:t> 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clusters;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1200" dirty="0" err="1"/>
              <a:t>Number</a:t>
            </a:r>
            <a:r>
              <a:rPr lang="it-IT" sz="1200" dirty="0"/>
              <a:t> of nuts;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CFA1-6AB5-4677-B105-63AF24A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6" y="171149"/>
            <a:ext cx="819439" cy="78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F232-C57B-4E35-AA45-0FC36C1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1023857"/>
            <a:ext cx="4501918" cy="2066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1FD6D-44BF-47C7-9797-6EB3DC6C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9C561-2E6D-46BC-9070-154DE5D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" y="4613954"/>
            <a:ext cx="4590764" cy="1945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07339C-DBAF-4F19-A66C-C67E74BE9A42}"/>
              </a:ext>
            </a:extLst>
          </p:cNvPr>
          <p:cNvSpPr/>
          <p:nvPr/>
        </p:nvSpPr>
        <p:spPr>
          <a:xfrm>
            <a:off x="1227366" y="3610401"/>
            <a:ext cx="212673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36E1D-65B5-460A-BD3E-0BE86CF5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" y="3639743"/>
            <a:ext cx="1201771" cy="633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1E55E-2A4E-4783-BF24-1A0F0DAB13D4}"/>
              </a:ext>
            </a:extLst>
          </p:cNvPr>
          <p:cNvSpPr txBox="1"/>
          <p:nvPr/>
        </p:nvSpPr>
        <p:spPr>
          <a:xfrm>
            <a:off x="4747475" y="4620815"/>
            <a:ext cx="377557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Description</a:t>
            </a:r>
            <a:r>
              <a:rPr lang="it-IT" sz="900" dirty="0"/>
              <a:t> of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bud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r>
              <a:rPr lang="it-IT" sz="900" dirty="0"/>
              <a:t> in </a:t>
            </a:r>
            <a:r>
              <a:rPr lang="it-IT" sz="900" dirty="0" err="1"/>
              <a:t>terms</a:t>
            </a:r>
            <a:r>
              <a:rPr lang="it-IT" sz="900" dirty="0"/>
              <a:t> of: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New </a:t>
            </a: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Year</a:t>
            </a:r>
            <a:r>
              <a:rPr lang="it-IT" sz="900" dirty="0"/>
              <a:t> of </a:t>
            </a:r>
            <a:r>
              <a:rPr lang="it-IT" sz="900" dirty="0" err="1"/>
              <a:t>parent</a:t>
            </a:r>
            <a:r>
              <a:rPr lang="it-IT" sz="900" dirty="0"/>
              <a:t> sampling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length</a:t>
            </a:r>
            <a:r>
              <a:rPr lang="it-IT" sz="900" dirty="0"/>
              <a:t>(cm);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Metamer</a:t>
            </a:r>
            <a:r>
              <a:rPr lang="it-IT" sz="900" dirty="0"/>
              <a:t> ID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sibling</a:t>
            </a:r>
            <a:r>
              <a:rPr lang="it-IT" sz="900" dirty="0"/>
              <a:t> </a:t>
            </a:r>
            <a:r>
              <a:rPr lang="it-IT" sz="900" dirty="0" err="1"/>
              <a:t>buds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the </a:t>
            </a:r>
            <a:r>
              <a:rPr lang="it-IT" sz="900" dirty="0" err="1"/>
              <a:t>same</a:t>
            </a:r>
            <a:r>
              <a:rPr lang="it-IT" sz="900" dirty="0"/>
              <a:t> </a:t>
            </a:r>
            <a:r>
              <a:rPr lang="it-IT" sz="900" dirty="0" err="1"/>
              <a:t>node</a:t>
            </a:r>
            <a:r>
              <a:rPr lang="it-IT" sz="900" dirty="0"/>
              <a:t>(C,V,M,B);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Total </a:t>
            </a:r>
            <a:r>
              <a:rPr lang="it-IT" sz="900" dirty="0" err="1"/>
              <a:t>buds</a:t>
            </a:r>
            <a:r>
              <a:rPr lang="it-IT" sz="900" dirty="0"/>
              <a:t> per </a:t>
            </a:r>
            <a:r>
              <a:rPr lang="it-IT" sz="900" dirty="0" err="1"/>
              <a:t>node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Number</a:t>
            </a:r>
            <a:r>
              <a:rPr lang="it-IT" sz="900" dirty="0"/>
              <a:t> of </a:t>
            </a:r>
            <a:r>
              <a:rPr lang="it-IT" sz="900" dirty="0" err="1"/>
              <a:t>Shoots</a:t>
            </a:r>
            <a:r>
              <a:rPr lang="it-IT" sz="900" dirty="0"/>
              <a:t> </a:t>
            </a:r>
            <a:r>
              <a:rPr lang="it-IT" sz="900" dirty="0" err="1"/>
              <a:t>developed</a:t>
            </a:r>
            <a:r>
              <a:rPr lang="it-IT" sz="900" dirty="0"/>
              <a:t> </a:t>
            </a:r>
            <a:r>
              <a:rPr lang="it-IT" sz="900" dirty="0" err="1"/>
              <a:t>at</a:t>
            </a:r>
            <a:r>
              <a:rPr lang="it-IT" sz="900" dirty="0"/>
              <a:t> </a:t>
            </a:r>
            <a:r>
              <a:rPr lang="it-IT" sz="900" dirty="0" err="1"/>
              <a:t>that</a:t>
            </a:r>
            <a:r>
              <a:rPr lang="it-IT" sz="900" dirty="0"/>
              <a:t> </a:t>
            </a:r>
            <a:r>
              <a:rPr lang="it-IT" sz="900" dirty="0" err="1"/>
              <a:t>rank</a:t>
            </a:r>
            <a:r>
              <a:rPr lang="it-IT" sz="900" dirty="0"/>
              <a:t>;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Fate of </a:t>
            </a:r>
            <a:r>
              <a:rPr lang="it-IT" sz="900" dirty="0" err="1"/>
              <a:t>bud</a:t>
            </a:r>
            <a:r>
              <a:rPr lang="it-IT" sz="900" dirty="0"/>
              <a:t> (one per </a:t>
            </a:r>
            <a:r>
              <a:rPr lang="it-IT" sz="900" dirty="0" err="1"/>
              <a:t>each</a:t>
            </a:r>
            <a:r>
              <a:rPr lang="it-IT" sz="900" dirty="0"/>
              <a:t> </a:t>
            </a:r>
            <a:r>
              <a:rPr lang="it-IT" sz="900" dirty="0" err="1"/>
              <a:t>row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Position of the </a:t>
            </a:r>
            <a:r>
              <a:rPr lang="it-IT" sz="900" dirty="0" err="1"/>
              <a:t>bud</a:t>
            </a:r>
            <a:r>
              <a:rPr lang="it-IT" sz="900" dirty="0"/>
              <a:t> (</a:t>
            </a:r>
            <a:r>
              <a:rPr lang="it-IT" sz="900" dirty="0" err="1"/>
              <a:t>apical</a:t>
            </a:r>
            <a:r>
              <a:rPr lang="it-IT" sz="900" dirty="0"/>
              <a:t>/</a:t>
            </a:r>
            <a:r>
              <a:rPr lang="it-IT" sz="900" dirty="0" err="1"/>
              <a:t>lateral</a:t>
            </a:r>
            <a:r>
              <a:rPr lang="it-IT" sz="900" dirty="0"/>
              <a:t>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(cm)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 err="1"/>
              <a:t>Length</a:t>
            </a:r>
            <a:r>
              <a:rPr lang="it-IT" sz="900" dirty="0"/>
              <a:t> of new </a:t>
            </a:r>
            <a:r>
              <a:rPr lang="it-IT" sz="900" dirty="0" err="1"/>
              <a:t>shoot</a:t>
            </a:r>
            <a:r>
              <a:rPr lang="it-IT" sz="900" dirty="0"/>
              <a:t>(class)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r>
              <a:rPr lang="it-IT" sz="900" dirty="0"/>
              <a:t>Information </a:t>
            </a:r>
            <a:r>
              <a:rPr lang="it-IT" sz="900" dirty="0" err="1"/>
              <a:t>regarding</a:t>
            </a:r>
            <a:r>
              <a:rPr lang="it-IT" sz="900" dirty="0"/>
              <a:t>  </a:t>
            </a:r>
            <a:r>
              <a:rPr lang="it-IT" sz="900" dirty="0" err="1"/>
              <a:t>each</a:t>
            </a:r>
            <a:r>
              <a:rPr lang="it-IT" sz="900" dirty="0"/>
              <a:t> new </a:t>
            </a:r>
            <a:r>
              <a:rPr lang="it-IT" sz="900" dirty="0" err="1"/>
              <a:t>shoot</a:t>
            </a:r>
            <a:r>
              <a:rPr lang="it-IT" sz="900" dirty="0"/>
              <a:t> </a:t>
            </a:r>
            <a:r>
              <a:rPr lang="it-IT" sz="900" dirty="0" err="1"/>
              <a:t>composition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2783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1781089" y="199677"/>
            <a:ext cx="623163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4463</Words>
  <Application>Microsoft Office PowerPoint</Application>
  <PresentationFormat>Widescreen</PresentationFormat>
  <Paragraphs>604</Paragraphs>
  <Slides>51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149</cp:revision>
  <dcterms:created xsi:type="dcterms:W3CDTF">2022-01-26T08:17:53Z</dcterms:created>
  <dcterms:modified xsi:type="dcterms:W3CDTF">2022-03-29T15:31:54Z</dcterms:modified>
</cp:coreProperties>
</file>